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04"/>
  </p:notesMasterIdLst>
  <p:handoutMasterIdLst>
    <p:handoutMasterId r:id="rId105"/>
  </p:handoutMasterIdLst>
  <p:sldIdLst>
    <p:sldId id="307" r:id="rId2"/>
    <p:sldId id="899" r:id="rId3"/>
    <p:sldId id="444" r:id="rId4"/>
    <p:sldId id="836" r:id="rId5"/>
    <p:sldId id="309" r:id="rId6"/>
    <p:sldId id="885" r:id="rId7"/>
    <p:sldId id="842" r:id="rId8"/>
    <p:sldId id="843" r:id="rId9"/>
    <p:sldId id="315" r:id="rId10"/>
    <p:sldId id="469" r:id="rId11"/>
    <p:sldId id="618" r:id="rId12"/>
    <p:sldId id="750" r:id="rId13"/>
    <p:sldId id="751" r:id="rId14"/>
    <p:sldId id="758" r:id="rId15"/>
    <p:sldId id="753" r:id="rId16"/>
    <p:sldId id="759" r:id="rId17"/>
    <p:sldId id="760" r:id="rId18"/>
    <p:sldId id="845" r:id="rId19"/>
    <p:sldId id="846" r:id="rId20"/>
    <p:sldId id="847" r:id="rId21"/>
    <p:sldId id="849" r:id="rId22"/>
    <p:sldId id="850" r:id="rId23"/>
    <p:sldId id="851" r:id="rId24"/>
    <p:sldId id="852" r:id="rId25"/>
    <p:sldId id="853" r:id="rId26"/>
    <p:sldId id="881" r:id="rId27"/>
    <p:sldId id="882" r:id="rId28"/>
    <p:sldId id="880" r:id="rId29"/>
    <p:sldId id="854" r:id="rId30"/>
    <p:sldId id="841" r:id="rId31"/>
    <p:sldId id="886" r:id="rId32"/>
    <p:sldId id="467" r:id="rId33"/>
    <p:sldId id="539" r:id="rId34"/>
    <p:sldId id="472" r:id="rId35"/>
    <p:sldId id="767" r:id="rId36"/>
    <p:sldId id="477" r:id="rId37"/>
    <p:sldId id="478" r:id="rId38"/>
    <p:sldId id="784" r:id="rId39"/>
    <p:sldId id="856" r:id="rId40"/>
    <p:sldId id="857" r:id="rId41"/>
    <p:sldId id="883" r:id="rId42"/>
    <p:sldId id="858" r:id="rId43"/>
    <p:sldId id="859" r:id="rId44"/>
    <p:sldId id="489" r:id="rId45"/>
    <p:sldId id="887" r:id="rId46"/>
    <p:sldId id="840" r:id="rId47"/>
    <p:sldId id="861" r:id="rId48"/>
    <p:sldId id="862" r:id="rId49"/>
    <p:sldId id="799" r:id="rId50"/>
    <p:sldId id="884" r:id="rId51"/>
    <p:sldId id="805" r:id="rId52"/>
    <p:sldId id="800" r:id="rId53"/>
    <p:sldId id="806" r:id="rId54"/>
    <p:sldId id="791" r:id="rId55"/>
    <p:sldId id="863" r:id="rId56"/>
    <p:sldId id="864" r:id="rId57"/>
    <p:sldId id="657" r:id="rId58"/>
    <p:sldId id="888" r:id="rId59"/>
    <p:sldId id="816" r:id="rId60"/>
    <p:sldId id="865" r:id="rId61"/>
    <p:sldId id="866" r:id="rId62"/>
    <p:sldId id="867" r:id="rId63"/>
    <p:sldId id="817" r:id="rId64"/>
    <p:sldId id="819" r:id="rId65"/>
    <p:sldId id="868" r:id="rId66"/>
    <p:sldId id="820" r:id="rId67"/>
    <p:sldId id="821" r:id="rId68"/>
    <p:sldId id="822" r:id="rId69"/>
    <p:sldId id="510" r:id="rId70"/>
    <p:sldId id="889" r:id="rId71"/>
    <p:sldId id="869" r:id="rId72"/>
    <p:sldId id="690" r:id="rId73"/>
    <p:sldId id="691" r:id="rId74"/>
    <p:sldId id="827" r:id="rId75"/>
    <p:sldId id="693" r:id="rId76"/>
    <p:sldId id="695" r:id="rId77"/>
    <p:sldId id="696" r:id="rId78"/>
    <p:sldId id="870" r:id="rId79"/>
    <p:sldId id="871" r:id="rId80"/>
    <p:sldId id="697" r:id="rId81"/>
    <p:sldId id="698" r:id="rId82"/>
    <p:sldId id="700" r:id="rId83"/>
    <p:sldId id="702" r:id="rId84"/>
    <p:sldId id="703" r:id="rId85"/>
    <p:sldId id="704" r:id="rId86"/>
    <p:sldId id="872" r:id="rId87"/>
    <p:sldId id="706" r:id="rId88"/>
    <p:sldId id="874" r:id="rId89"/>
    <p:sldId id="709" r:id="rId90"/>
    <p:sldId id="710" r:id="rId91"/>
    <p:sldId id="711" r:id="rId92"/>
    <p:sldId id="875" r:id="rId93"/>
    <p:sldId id="876" r:id="rId94"/>
    <p:sldId id="877" r:id="rId95"/>
    <p:sldId id="878" r:id="rId96"/>
    <p:sldId id="879" r:id="rId97"/>
    <p:sldId id="714" r:id="rId98"/>
    <p:sldId id="831" r:id="rId99"/>
    <p:sldId id="832" r:id="rId100"/>
    <p:sldId id="717" r:id="rId101"/>
    <p:sldId id="718" r:id="rId102"/>
    <p:sldId id="441" r:id="rId103"/>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06" autoAdjust="0"/>
    <p:restoredTop sz="92254" autoAdjust="0"/>
  </p:normalViewPr>
  <p:slideViewPr>
    <p:cSldViewPr>
      <p:cViewPr>
        <p:scale>
          <a:sx n="75" d="100"/>
          <a:sy n="75" d="100"/>
        </p:scale>
        <p:origin x="-972" y="-852"/>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image" Target="../media/image64.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67.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image" Target="../media/image7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image" Target="../media/image76.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image" Target="../media/image9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5" Type="http://schemas.openxmlformats.org/officeDocument/2006/relationships/image" Target="../media/image14.emf"/><Relationship Id="rId4"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 Id="rId4"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2016-06-02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2016-06-02</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3</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35533095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Tree>
    <p:extLst>
      <p:ext uri="{BB962C8B-B14F-4D97-AF65-F5344CB8AC3E}">
        <p14:creationId xmlns:p14="http://schemas.microsoft.com/office/powerpoint/2010/main" val="8324520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34794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8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7" name="Picture 3" descr="\\莫成程\e\一轮幻灯片用人教\排查9.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5568" b="9867"/>
          <a:stretch/>
        </p:blipFill>
        <p:spPr bwMode="auto">
          <a:xfrm>
            <a:off x="-16457" y="-26590"/>
            <a:ext cx="12214800" cy="6886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54348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60" y="-26591"/>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3"/>
              <a:ext cx="1315048"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a:t>
              </a:r>
              <a:r>
                <a:rPr lang="zh-CN" altLang="en-US" sz="3000" kern="1200" smtClean="0">
                  <a:solidFill>
                    <a:schemeClr val="bg1"/>
                  </a:solidFill>
                  <a:latin typeface="黑体" panose="02010600030101010101" pitchFamily="2" charset="-122"/>
                  <a:ea typeface="黑体" panose="02010600030101010101" pitchFamily="2" charset="-122"/>
                  <a:cs typeface="+mn-cs"/>
                </a:rPr>
                <a:t>纲要求</a:t>
              </a:r>
              <a:endParaRPr lang="zh-CN" altLang="en-US" sz="3000" kern="1200" dirty="0" smtClean="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345350435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9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359055863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79157068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81419575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3</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67175305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1" r:id="rId2"/>
    <p:sldLayoutId id="2147483812" r:id="rId3"/>
    <p:sldLayoutId id="2147483818" r:id="rId4"/>
    <p:sldLayoutId id="2147483819" r:id="rId5"/>
    <p:sldLayoutId id="2147483820" r:id="rId6"/>
    <p:sldLayoutId id="2147483821" r:id="rId7"/>
    <p:sldLayoutId id="2147483822" r:id="rId8"/>
    <p:sldLayoutId id="2147483823" r:id="rId9"/>
    <p:sldLayoutId id="2147483824" r:id="rId10"/>
    <p:sldLayoutId id="2147483826" r:id="rId11"/>
    <p:sldLayoutId id="2147483825" r:id="rId12"/>
    <p:sldLayoutId id="2147483813" r:id="rId13"/>
    <p:sldLayoutId id="2147483817" r:id="rId14"/>
    <p:sldLayoutId id="2147483815" r:id="rId15"/>
    <p:sldLayoutId id="2147483816" r:id="rId16"/>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20.xml"/><Relationship Id="rId3" Type="http://schemas.openxmlformats.org/officeDocument/2006/relationships/package" Target="../embeddings/Microsoft_Word_Document9.docx"/><Relationship Id="rId7" Type="http://schemas.openxmlformats.org/officeDocument/2006/relationships/slide" Target="slide9.xml"/><Relationship Id="rId12" Type="http://schemas.openxmlformats.org/officeDocument/2006/relationships/slide" Target="slide17.xml"/><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16.emf"/><Relationship Id="rId11" Type="http://schemas.openxmlformats.org/officeDocument/2006/relationships/slide" Target="slide15.xml"/><Relationship Id="rId5" Type="http://schemas.openxmlformats.org/officeDocument/2006/relationships/package" Target="../embeddings/Microsoft_Word_Document10.docx"/><Relationship Id="rId15" Type="http://schemas.openxmlformats.org/officeDocument/2006/relationships/slide" Target="slide23.xml"/><Relationship Id="rId10" Type="http://schemas.openxmlformats.org/officeDocument/2006/relationships/slide" Target="slide14.xml"/><Relationship Id="rId4" Type="http://schemas.openxmlformats.org/officeDocument/2006/relationships/image" Target="../media/image15.emf"/><Relationship Id="rId9" Type="http://schemas.openxmlformats.org/officeDocument/2006/relationships/slide" Target="slide11.xml"/><Relationship Id="rId14" Type="http://schemas.openxmlformats.org/officeDocument/2006/relationships/slide" Target="slide21.xml"/></Relationships>
</file>

<file path=ppt/slides/_rels/slide100.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2.xml"/><Relationship Id="rId3" Type="http://schemas.openxmlformats.org/officeDocument/2006/relationships/slide" Target="slide72.xml"/><Relationship Id="rId7" Type="http://schemas.openxmlformats.org/officeDocument/2006/relationships/slide" Target="slide82.xml"/><Relationship Id="rId12" Type="http://schemas.openxmlformats.org/officeDocument/2006/relationships/slide" Target="slide90.xml"/><Relationship Id="rId17" Type="http://schemas.openxmlformats.org/officeDocument/2006/relationships/slide" Target="slide101.xml"/><Relationship Id="rId2" Type="http://schemas.openxmlformats.org/officeDocument/2006/relationships/slide" Target="slide70.xml"/><Relationship Id="rId16"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80.xml"/><Relationship Id="rId11" Type="http://schemas.openxmlformats.org/officeDocument/2006/relationships/slide" Target="slide88.xml"/><Relationship Id="rId5" Type="http://schemas.openxmlformats.org/officeDocument/2006/relationships/slide" Target="slide76.xml"/><Relationship Id="rId15" Type="http://schemas.openxmlformats.org/officeDocument/2006/relationships/slide" Target="slide100.xml"/><Relationship Id="rId10" Type="http://schemas.openxmlformats.org/officeDocument/2006/relationships/slide" Target="slide87.xml"/><Relationship Id="rId4" Type="http://schemas.openxmlformats.org/officeDocument/2006/relationships/slide" Target="slide74.xml"/><Relationship Id="rId9" Type="http://schemas.openxmlformats.org/officeDocument/2006/relationships/slide" Target="slide85.xml"/><Relationship Id="rId14" Type="http://schemas.openxmlformats.org/officeDocument/2006/relationships/slide" Target="slide97.xml"/></Relationships>
</file>

<file path=ppt/slides/_rels/slide101.xml.rels><?xml version="1.0" encoding="UTF-8" standalone="yes"?>
<Relationships xmlns="http://schemas.openxmlformats.org/package/2006/relationships"><Relationship Id="rId8" Type="http://schemas.openxmlformats.org/officeDocument/2006/relationships/image" Target="../media/image92.emf"/><Relationship Id="rId13" Type="http://schemas.openxmlformats.org/officeDocument/2006/relationships/slide" Target="slide80.xml"/><Relationship Id="rId18" Type="http://schemas.openxmlformats.org/officeDocument/2006/relationships/slide" Target="slide88.xml"/><Relationship Id="rId3" Type="http://schemas.openxmlformats.org/officeDocument/2006/relationships/oleObject" Target="../embeddings/oleObject1.bin"/><Relationship Id="rId21" Type="http://schemas.openxmlformats.org/officeDocument/2006/relationships/slide" Target="slide97.xml"/><Relationship Id="rId7" Type="http://schemas.openxmlformats.org/officeDocument/2006/relationships/package" Target="../embeddings/Microsoft_Word_Document65.docx"/><Relationship Id="rId12" Type="http://schemas.openxmlformats.org/officeDocument/2006/relationships/slide" Target="slide76.xml"/><Relationship Id="rId17" Type="http://schemas.openxmlformats.org/officeDocument/2006/relationships/slide" Target="slide87.xml"/><Relationship Id="rId2" Type="http://schemas.openxmlformats.org/officeDocument/2006/relationships/slideLayout" Target="../slideLayouts/slideLayout1.xml"/><Relationship Id="rId16" Type="http://schemas.openxmlformats.org/officeDocument/2006/relationships/slide" Target="slide85.xml"/><Relationship Id="rId20" Type="http://schemas.openxmlformats.org/officeDocument/2006/relationships/slide" Target="slide92.xml"/><Relationship Id="rId1" Type="http://schemas.openxmlformats.org/officeDocument/2006/relationships/vmlDrawing" Target="../drawings/vmlDrawing38.vml"/><Relationship Id="rId6" Type="http://schemas.openxmlformats.org/officeDocument/2006/relationships/image" Target="../media/image91.emf"/><Relationship Id="rId11" Type="http://schemas.openxmlformats.org/officeDocument/2006/relationships/slide" Target="slide74.xml"/><Relationship Id="rId5" Type="http://schemas.openxmlformats.org/officeDocument/2006/relationships/package" Target="../embeddings/Microsoft_Word_Document64.docx"/><Relationship Id="rId15" Type="http://schemas.openxmlformats.org/officeDocument/2006/relationships/slide" Target="slide83.xml"/><Relationship Id="rId23" Type="http://schemas.openxmlformats.org/officeDocument/2006/relationships/slide" Target="slide3.xml"/><Relationship Id="rId10" Type="http://schemas.openxmlformats.org/officeDocument/2006/relationships/slide" Target="slide72.xml"/><Relationship Id="rId19" Type="http://schemas.openxmlformats.org/officeDocument/2006/relationships/slide" Target="slide90.xml"/><Relationship Id="rId4" Type="http://schemas.openxmlformats.org/officeDocument/2006/relationships/image" Target="../media/image90.wmf"/><Relationship Id="rId9" Type="http://schemas.openxmlformats.org/officeDocument/2006/relationships/slide" Target="slide70.xml"/><Relationship Id="rId14" Type="http://schemas.openxmlformats.org/officeDocument/2006/relationships/slide" Target="slide82.xml"/><Relationship Id="rId22" Type="http://schemas.openxmlformats.org/officeDocument/2006/relationships/slide" Target="slide10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slide" Target="slide11.xml"/><Relationship Id="rId18" Type="http://schemas.openxmlformats.org/officeDocument/2006/relationships/slide" Target="slide21.xml"/><Relationship Id="rId3" Type="http://schemas.openxmlformats.org/officeDocument/2006/relationships/package" Target="../embeddings/Microsoft_Word_Document11.docx"/><Relationship Id="rId7" Type="http://schemas.openxmlformats.org/officeDocument/2006/relationships/package" Target="../embeddings/Microsoft_Word_Document13.docx"/><Relationship Id="rId12" Type="http://schemas.openxmlformats.org/officeDocument/2006/relationships/slide" Target="slide10.xml"/><Relationship Id="rId17" Type="http://schemas.openxmlformats.org/officeDocument/2006/relationships/slide" Target="slide20.xml"/><Relationship Id="rId2" Type="http://schemas.openxmlformats.org/officeDocument/2006/relationships/slideLayout" Target="../slideLayouts/slideLayout13.xml"/><Relationship Id="rId16" Type="http://schemas.openxmlformats.org/officeDocument/2006/relationships/slide" Target="slide17.xml"/><Relationship Id="rId1" Type="http://schemas.openxmlformats.org/officeDocument/2006/relationships/vmlDrawing" Target="../drawings/vmlDrawing6.vml"/><Relationship Id="rId6" Type="http://schemas.openxmlformats.org/officeDocument/2006/relationships/image" Target="../media/image18.emf"/><Relationship Id="rId11" Type="http://schemas.openxmlformats.org/officeDocument/2006/relationships/slide" Target="slide9.xml"/><Relationship Id="rId5" Type="http://schemas.openxmlformats.org/officeDocument/2006/relationships/package" Target="../embeddings/Microsoft_Word_Document12.docx"/><Relationship Id="rId15" Type="http://schemas.openxmlformats.org/officeDocument/2006/relationships/slide" Target="slide15.xml"/><Relationship Id="rId10" Type="http://schemas.openxmlformats.org/officeDocument/2006/relationships/image" Target="../media/image20.emf"/><Relationship Id="rId19" Type="http://schemas.openxmlformats.org/officeDocument/2006/relationships/slide" Target="slide23.xml"/><Relationship Id="rId4" Type="http://schemas.openxmlformats.org/officeDocument/2006/relationships/image" Target="../media/image17.emf"/><Relationship Id="rId9" Type="http://schemas.openxmlformats.org/officeDocument/2006/relationships/package" Target="../embeddings/Microsoft_Word_Document14.docx"/><Relationship Id="rId14" Type="http://schemas.openxmlformats.org/officeDocument/2006/relationships/slide" Target="slide14.xml"/></Relationships>
</file>

<file path=ppt/slides/_rels/slide12.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slide" Target="slide15.xml"/><Relationship Id="rId3" Type="http://schemas.openxmlformats.org/officeDocument/2006/relationships/package" Target="../embeddings/Microsoft_Word_Document15.docx"/><Relationship Id="rId7" Type="http://schemas.openxmlformats.org/officeDocument/2006/relationships/package" Target="../embeddings/Microsoft_Word_Document17.docx"/><Relationship Id="rId12" Type="http://schemas.openxmlformats.org/officeDocument/2006/relationships/slide" Target="slide14.xml"/><Relationship Id="rId17" Type="http://schemas.openxmlformats.org/officeDocument/2006/relationships/slide" Target="slide23.xml"/><Relationship Id="rId2" Type="http://schemas.openxmlformats.org/officeDocument/2006/relationships/slideLayout" Target="../slideLayouts/slideLayout13.xml"/><Relationship Id="rId16" Type="http://schemas.openxmlformats.org/officeDocument/2006/relationships/slide" Target="slide21.xml"/><Relationship Id="rId1" Type="http://schemas.openxmlformats.org/officeDocument/2006/relationships/vmlDrawing" Target="../drawings/vmlDrawing7.vml"/><Relationship Id="rId6" Type="http://schemas.openxmlformats.org/officeDocument/2006/relationships/image" Target="../media/image22.emf"/><Relationship Id="rId11" Type="http://schemas.openxmlformats.org/officeDocument/2006/relationships/slide" Target="slide11.xml"/><Relationship Id="rId5" Type="http://schemas.openxmlformats.org/officeDocument/2006/relationships/package" Target="../embeddings/Microsoft_Word_Document16.docx"/><Relationship Id="rId15" Type="http://schemas.openxmlformats.org/officeDocument/2006/relationships/slide" Target="slide20.xml"/><Relationship Id="rId10" Type="http://schemas.openxmlformats.org/officeDocument/2006/relationships/slide" Target="slide10.xml"/><Relationship Id="rId4" Type="http://schemas.openxmlformats.org/officeDocument/2006/relationships/image" Target="../media/image21.emf"/><Relationship Id="rId9" Type="http://schemas.openxmlformats.org/officeDocument/2006/relationships/slide" Target="slide9.xml"/><Relationship Id="rId14" Type="http://schemas.openxmlformats.org/officeDocument/2006/relationships/slide" Target="slide17.xml"/></Relationships>
</file>

<file path=ppt/slides/_rels/slide13.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20.xml"/><Relationship Id="rId3" Type="http://schemas.openxmlformats.org/officeDocument/2006/relationships/package" Target="../embeddings/Microsoft_Word_Document18.docx"/><Relationship Id="rId7" Type="http://schemas.openxmlformats.org/officeDocument/2006/relationships/slide" Target="slide9.xml"/><Relationship Id="rId12" Type="http://schemas.openxmlformats.org/officeDocument/2006/relationships/slide" Target="slide17.xml"/><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25.emf"/><Relationship Id="rId11" Type="http://schemas.openxmlformats.org/officeDocument/2006/relationships/slide" Target="slide15.xml"/><Relationship Id="rId5" Type="http://schemas.openxmlformats.org/officeDocument/2006/relationships/package" Target="../embeddings/Microsoft_Word_Document19.docx"/><Relationship Id="rId15" Type="http://schemas.openxmlformats.org/officeDocument/2006/relationships/slide" Target="slide23.xml"/><Relationship Id="rId10" Type="http://schemas.openxmlformats.org/officeDocument/2006/relationships/slide" Target="slide14.xml"/><Relationship Id="rId4" Type="http://schemas.openxmlformats.org/officeDocument/2006/relationships/image" Target="../media/image24.emf"/><Relationship Id="rId9" Type="http://schemas.openxmlformats.org/officeDocument/2006/relationships/slide" Target="slide11.xml"/><Relationship Id="rId14" Type="http://schemas.openxmlformats.org/officeDocument/2006/relationships/slide" Target="slide21.xml"/></Relationships>
</file>

<file path=ppt/slides/_rels/slide1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Document20.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26.emf"/><Relationship Id="rId9" Type="http://schemas.openxmlformats.org/officeDocument/2006/relationships/slide" Target="slide15.xml"/></Relationships>
</file>

<file path=ppt/slides/_rels/slide1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Document21.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27.emf"/><Relationship Id="rId9" Type="http://schemas.openxmlformats.org/officeDocument/2006/relationships/slide" Target="slide15.xml"/></Relationships>
</file>

<file path=ppt/slides/_rels/slide1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Document22.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28.emf"/><Relationship Id="rId9" Type="http://schemas.openxmlformats.org/officeDocument/2006/relationships/slide" Target="slide15.xml"/></Relationships>
</file>

<file path=ppt/slides/_rels/slide1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Document23.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29.emf"/><Relationship Id="rId9" Type="http://schemas.openxmlformats.org/officeDocument/2006/relationships/slide" Target="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Document24.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30.emf"/><Relationship Id="rId9" Type="http://schemas.openxmlformats.org/officeDocument/2006/relationships/slide" Target="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package" Target="../embeddings/Microsoft_Word_Document1.docx"/></Relationships>
</file>

<file path=ppt/slides/_rels/slide20.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20.xml"/><Relationship Id="rId3" Type="http://schemas.openxmlformats.org/officeDocument/2006/relationships/package" Target="../embeddings/Microsoft_Word_Document25.docx"/><Relationship Id="rId7" Type="http://schemas.openxmlformats.org/officeDocument/2006/relationships/slide" Target="slide9.xml"/><Relationship Id="rId12" Type="http://schemas.openxmlformats.org/officeDocument/2006/relationships/slide" Target="slide17.xml"/><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image" Target="../media/image32.emf"/><Relationship Id="rId11" Type="http://schemas.openxmlformats.org/officeDocument/2006/relationships/slide" Target="slide15.xml"/><Relationship Id="rId5" Type="http://schemas.openxmlformats.org/officeDocument/2006/relationships/package" Target="../embeddings/Microsoft_Word_Document26.docx"/><Relationship Id="rId15" Type="http://schemas.openxmlformats.org/officeDocument/2006/relationships/slide" Target="slide23.xml"/><Relationship Id="rId10" Type="http://schemas.openxmlformats.org/officeDocument/2006/relationships/slide" Target="slide14.xml"/><Relationship Id="rId4" Type="http://schemas.openxmlformats.org/officeDocument/2006/relationships/image" Target="../media/image31.emf"/><Relationship Id="rId9" Type="http://schemas.openxmlformats.org/officeDocument/2006/relationships/slide" Target="slide11.xml"/><Relationship Id="rId14" Type="http://schemas.openxmlformats.org/officeDocument/2006/relationships/slide" Target="slide21.xml"/></Relationships>
</file>

<file path=ppt/slides/_rels/slide21.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10.xml"/><Relationship Id="rId7" Type="http://schemas.openxmlformats.org/officeDocument/2006/relationships/slide" Target="slide17.xml"/><Relationship Id="rId2" Type="http://schemas.openxmlformats.org/officeDocument/2006/relationships/slide" Target="slide9.xml"/><Relationship Id="rId1" Type="http://schemas.openxmlformats.org/officeDocument/2006/relationships/slideLayout" Target="../slideLayouts/slideLayout13.xml"/><Relationship Id="rId6" Type="http://schemas.openxmlformats.org/officeDocument/2006/relationships/slide" Target="slide15.xml"/><Relationship Id="rId5" Type="http://schemas.openxmlformats.org/officeDocument/2006/relationships/slide" Target="slide14.xml"/><Relationship Id="rId10" Type="http://schemas.openxmlformats.org/officeDocument/2006/relationships/slide" Target="slide23.xml"/><Relationship Id="rId4" Type="http://schemas.openxmlformats.org/officeDocument/2006/relationships/slide" Target="slide11.xml"/><Relationship Id="rId9" Type="http://schemas.openxmlformats.org/officeDocument/2006/relationships/slide" Target="slide21.xml"/></Relationships>
</file>

<file path=ppt/slides/_rels/slide2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20.xml"/><Relationship Id="rId3" Type="http://schemas.openxmlformats.org/officeDocument/2006/relationships/package" Target="../embeddings/Microsoft_Word_Document27.docx"/><Relationship Id="rId7" Type="http://schemas.openxmlformats.org/officeDocument/2006/relationships/slide" Target="slide9.xml"/><Relationship Id="rId12" Type="http://schemas.openxmlformats.org/officeDocument/2006/relationships/slide" Target="slide17.xml"/><Relationship Id="rId2" Type="http://schemas.openxmlformats.org/officeDocument/2006/relationships/slideLayout" Target="../slideLayouts/slideLayout13.xml"/><Relationship Id="rId1" Type="http://schemas.openxmlformats.org/officeDocument/2006/relationships/vmlDrawing" Target="../drawings/vmlDrawing15.vml"/><Relationship Id="rId6" Type="http://schemas.openxmlformats.org/officeDocument/2006/relationships/image" Target="../media/image34.emf"/><Relationship Id="rId11" Type="http://schemas.openxmlformats.org/officeDocument/2006/relationships/slide" Target="slide15.xml"/><Relationship Id="rId5" Type="http://schemas.openxmlformats.org/officeDocument/2006/relationships/package" Target="../embeddings/Microsoft_Word_Document28.docx"/><Relationship Id="rId15" Type="http://schemas.openxmlformats.org/officeDocument/2006/relationships/slide" Target="slide23.xml"/><Relationship Id="rId10" Type="http://schemas.openxmlformats.org/officeDocument/2006/relationships/slide" Target="slide14.xml"/><Relationship Id="rId4" Type="http://schemas.openxmlformats.org/officeDocument/2006/relationships/image" Target="../media/image33.emf"/><Relationship Id="rId9" Type="http://schemas.openxmlformats.org/officeDocument/2006/relationships/slide" Target="slide11.xml"/><Relationship Id="rId14" Type="http://schemas.openxmlformats.org/officeDocument/2006/relationships/slide" Target="slide21.xml"/></Relationships>
</file>

<file path=ppt/slides/_rels/slide23.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slide" Target="slide15.xml"/><Relationship Id="rId3" Type="http://schemas.openxmlformats.org/officeDocument/2006/relationships/package" Target="../embeddings/Microsoft_Word_Document29.docx"/><Relationship Id="rId7" Type="http://schemas.openxmlformats.org/officeDocument/2006/relationships/package" Target="../embeddings/Microsoft_Word_Document31.docx"/><Relationship Id="rId12" Type="http://schemas.openxmlformats.org/officeDocument/2006/relationships/slide" Target="slide14.xml"/><Relationship Id="rId17" Type="http://schemas.openxmlformats.org/officeDocument/2006/relationships/slide" Target="slide23.xml"/><Relationship Id="rId2" Type="http://schemas.openxmlformats.org/officeDocument/2006/relationships/slideLayout" Target="../slideLayouts/slideLayout13.xml"/><Relationship Id="rId16" Type="http://schemas.openxmlformats.org/officeDocument/2006/relationships/slide" Target="slide21.xml"/><Relationship Id="rId1" Type="http://schemas.openxmlformats.org/officeDocument/2006/relationships/vmlDrawing" Target="../drawings/vmlDrawing16.vml"/><Relationship Id="rId6" Type="http://schemas.openxmlformats.org/officeDocument/2006/relationships/image" Target="../media/image36.emf"/><Relationship Id="rId11" Type="http://schemas.openxmlformats.org/officeDocument/2006/relationships/slide" Target="slide11.xml"/><Relationship Id="rId5" Type="http://schemas.openxmlformats.org/officeDocument/2006/relationships/package" Target="../embeddings/Microsoft_Word_Document30.docx"/><Relationship Id="rId15" Type="http://schemas.openxmlformats.org/officeDocument/2006/relationships/slide" Target="slide20.xml"/><Relationship Id="rId10" Type="http://schemas.openxmlformats.org/officeDocument/2006/relationships/slide" Target="slide10.xml"/><Relationship Id="rId4" Type="http://schemas.openxmlformats.org/officeDocument/2006/relationships/image" Target="../media/image35.emf"/><Relationship Id="rId9" Type="http://schemas.openxmlformats.org/officeDocument/2006/relationships/slide" Target="slide9.xml"/><Relationship Id="rId14" Type="http://schemas.openxmlformats.org/officeDocument/2006/relationships/slide" Target="slide17.xml"/></Relationships>
</file>

<file path=ppt/slides/_rels/slide2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Document32.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38.emf"/><Relationship Id="rId9" Type="http://schemas.openxmlformats.org/officeDocument/2006/relationships/slide" Target="slide15.xml"/></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Word_Document33.docx"/><Relationship Id="rId2" Type="http://schemas.openxmlformats.org/officeDocument/2006/relationships/slideLayout" Target="../slideLayouts/slideLayout11.xml"/><Relationship Id="rId1" Type="http://schemas.openxmlformats.org/officeDocument/2006/relationships/vmlDrawing" Target="../drawings/vmlDrawing18.vml"/><Relationship Id="rId6" Type="http://schemas.openxmlformats.org/officeDocument/2006/relationships/image" Target="../media/image40.emf"/><Relationship Id="rId5" Type="http://schemas.openxmlformats.org/officeDocument/2006/relationships/package" Target="../embeddings/Microsoft_Word_Document34.docx"/><Relationship Id="rId4" Type="http://schemas.openxmlformats.org/officeDocument/2006/relationships/image" Target="../media/image39.emf"/></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Word_Document35.docx"/><Relationship Id="rId2" Type="http://schemas.openxmlformats.org/officeDocument/2006/relationships/slideLayout" Target="../slideLayouts/slideLayout13.xml"/><Relationship Id="rId1" Type="http://schemas.openxmlformats.org/officeDocument/2006/relationships/vmlDrawing" Target="../drawings/vmlDrawing19.vml"/><Relationship Id="rId4" Type="http://schemas.openxmlformats.org/officeDocument/2006/relationships/image" Target="../media/image41.emf"/></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Word_Document36.docx"/><Relationship Id="rId2" Type="http://schemas.openxmlformats.org/officeDocument/2006/relationships/slideLayout" Target="../slideLayouts/slideLayout13.xml"/><Relationship Id="rId1" Type="http://schemas.openxmlformats.org/officeDocument/2006/relationships/vmlDrawing" Target="../drawings/vmlDrawing20.vml"/><Relationship Id="rId4" Type="http://schemas.openxmlformats.org/officeDocument/2006/relationships/image" Target="../media/image42.emf"/></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Word_Document37.docx"/><Relationship Id="rId2" Type="http://schemas.openxmlformats.org/officeDocument/2006/relationships/slideLayout" Target="../slideLayouts/slideLayout13.xml"/><Relationship Id="rId1" Type="http://schemas.openxmlformats.org/officeDocument/2006/relationships/vmlDrawing" Target="../drawings/vmlDrawing21.vml"/><Relationship Id="rId6" Type="http://schemas.openxmlformats.org/officeDocument/2006/relationships/image" Target="../media/image44.emf"/><Relationship Id="rId5" Type="http://schemas.openxmlformats.org/officeDocument/2006/relationships/package" Target="../embeddings/Microsoft_Word_Document38.docx"/><Relationship Id="rId4" Type="http://schemas.openxmlformats.org/officeDocument/2006/relationships/image" Target="../media/image43.emf"/></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Word_Document39.docx"/><Relationship Id="rId2" Type="http://schemas.openxmlformats.org/officeDocument/2006/relationships/slideLayout" Target="../slideLayouts/slideLayout13.xml"/><Relationship Id="rId1" Type="http://schemas.openxmlformats.org/officeDocument/2006/relationships/vmlDrawing" Target="../drawings/vmlDrawing22.vml"/><Relationship Id="rId4" Type="http://schemas.openxmlformats.org/officeDocument/2006/relationships/image" Target="../media/image4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48.png"/><Relationship Id="rId1" Type="http://schemas.openxmlformats.org/officeDocument/2006/relationships/slideLayout" Target="../slideLayouts/slideLayout13.xml"/><Relationship Id="rId4" Type="http://schemas.openxmlformats.org/officeDocument/2006/relationships/slide" Target="slide39.xml"/></Relationships>
</file>

<file path=ppt/slides/_rels/slide38.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package" Target="../embeddings/Microsoft_Word_Document2.docx"/></Relationships>
</file>

<file path=ppt/slides/_rels/slide40.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6.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Word_Document40.docx"/><Relationship Id="rId2" Type="http://schemas.openxmlformats.org/officeDocument/2006/relationships/slideLayout" Target="../slideLayouts/slideLayout13.xml"/><Relationship Id="rId1" Type="http://schemas.openxmlformats.org/officeDocument/2006/relationships/vmlDrawing" Target="../drawings/vmlDrawing23.vml"/><Relationship Id="rId4" Type="http://schemas.openxmlformats.org/officeDocument/2006/relationships/image" Target="../media/image51.emf"/></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package" Target="../embeddings/Microsoft_Word_Document41.docx"/><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image" Target="../media/image52.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4.tif"/><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slideLayout" Target="../slideLayouts/slideLayout11.xml"/><Relationship Id="rId1" Type="http://schemas.openxmlformats.org/officeDocument/2006/relationships/vmlDrawing" Target="../drawings/vmlDrawing3.vml"/><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package" Target="../embeddings/Microsoft_Word_Document42.docx"/><Relationship Id="rId2" Type="http://schemas.openxmlformats.org/officeDocument/2006/relationships/slideLayout" Target="../slideLayouts/slideLayout13.xml"/><Relationship Id="rId1" Type="http://schemas.openxmlformats.org/officeDocument/2006/relationships/vmlDrawing" Target="../drawings/vmlDrawing25.vml"/><Relationship Id="rId6" Type="http://schemas.openxmlformats.org/officeDocument/2006/relationships/image" Target="../media/image59.emf"/><Relationship Id="rId5" Type="http://schemas.openxmlformats.org/officeDocument/2006/relationships/package" Target="../embeddings/Microsoft_Word_Document43.docx"/><Relationship Id="rId4" Type="http://schemas.openxmlformats.org/officeDocument/2006/relationships/image" Target="../media/image58.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8.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slide" Target="slide66.xml"/><Relationship Id="rId4" Type="http://schemas.openxmlformats.org/officeDocument/2006/relationships/slide" Target="slide64.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slide" Target="slide66.xml"/><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slide" Target="slide64.xml"/><Relationship Id="rId5" Type="http://schemas.openxmlformats.org/officeDocument/2006/relationships/slide" Target="slide63.xml"/><Relationship Id="rId4" Type="http://schemas.openxmlformats.org/officeDocument/2006/relationships/slide" Target="slide5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6.xml"/><Relationship Id="rId4" Type="http://schemas.openxmlformats.org/officeDocument/2006/relationships/slide" Target="slide64.xml"/></Relationships>
</file>

<file path=ppt/slides/_rels/slide61.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6.xml"/><Relationship Id="rId4" Type="http://schemas.openxmlformats.org/officeDocument/2006/relationships/slide" Target="slide64.xml"/></Relationships>
</file>

<file path=ppt/slides/_rels/slide62.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6.xml"/><Relationship Id="rId4" Type="http://schemas.openxmlformats.org/officeDocument/2006/relationships/slide" Target="slide64.xml"/></Relationships>
</file>

<file path=ppt/slides/_rels/slide63.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6.xml"/><Relationship Id="rId4" Type="http://schemas.openxmlformats.org/officeDocument/2006/relationships/slide" Target="slide64.xml"/></Relationships>
</file>

<file path=ppt/slides/_rels/slide64.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slide" Target="slide66.xml"/><Relationship Id="rId5" Type="http://schemas.openxmlformats.org/officeDocument/2006/relationships/slide" Target="slide64.xml"/><Relationship Id="rId4" Type="http://schemas.openxmlformats.org/officeDocument/2006/relationships/slide" Target="slide63.xml"/></Relationships>
</file>

<file path=ppt/slides/_rels/slide65.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6.xml"/><Relationship Id="rId4" Type="http://schemas.openxmlformats.org/officeDocument/2006/relationships/slide" Target="slide64.xml"/></Relationships>
</file>

<file path=ppt/slides/_rels/slide66.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58.xml"/><Relationship Id="rId1" Type="http://schemas.openxmlformats.org/officeDocument/2006/relationships/slideLayout" Target="../slideLayouts/slideLayout1.xml"/><Relationship Id="rId5" Type="http://schemas.openxmlformats.org/officeDocument/2006/relationships/slide" Target="slide66.xml"/><Relationship Id="rId4" Type="http://schemas.openxmlformats.org/officeDocument/2006/relationships/slide" Target="slide64.xml"/></Relationships>
</file>

<file path=ppt/slides/_rels/slide67.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package" Target="../embeddings/Microsoft_Word_Document44.docx"/><Relationship Id="rId7" Type="http://schemas.openxmlformats.org/officeDocument/2006/relationships/package" Target="../embeddings/Microsoft_Word_Document46.docx"/><Relationship Id="rId12" Type="http://schemas.openxmlformats.org/officeDocument/2006/relationships/slide" Target="slide66.xml"/><Relationship Id="rId2" Type="http://schemas.openxmlformats.org/officeDocument/2006/relationships/slideLayout" Target="../slideLayouts/slideLayout1.xml"/><Relationship Id="rId1" Type="http://schemas.openxmlformats.org/officeDocument/2006/relationships/vmlDrawing" Target="../drawings/vmlDrawing26.vml"/><Relationship Id="rId6" Type="http://schemas.openxmlformats.org/officeDocument/2006/relationships/image" Target="../media/image65.emf"/><Relationship Id="rId11" Type="http://schemas.openxmlformats.org/officeDocument/2006/relationships/slide" Target="slide64.xml"/><Relationship Id="rId5" Type="http://schemas.openxmlformats.org/officeDocument/2006/relationships/package" Target="../embeddings/Microsoft_Word_Document45.docx"/><Relationship Id="rId10" Type="http://schemas.openxmlformats.org/officeDocument/2006/relationships/slide" Target="slide63.xml"/><Relationship Id="rId4" Type="http://schemas.openxmlformats.org/officeDocument/2006/relationships/image" Target="../media/image64.emf"/><Relationship Id="rId9" Type="http://schemas.openxmlformats.org/officeDocument/2006/relationships/slide" Target="slide58.xml"/></Relationships>
</file>

<file path=ppt/slides/_rels/slide68.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package" Target="../embeddings/Microsoft_Word_Document47.docx"/><Relationship Id="rId7" Type="http://schemas.openxmlformats.org/officeDocument/2006/relationships/package" Target="../embeddings/Microsoft_Word_Document49.docx"/><Relationship Id="rId12" Type="http://schemas.openxmlformats.org/officeDocument/2006/relationships/slide" Target="slide66.xml"/><Relationship Id="rId2" Type="http://schemas.openxmlformats.org/officeDocument/2006/relationships/slideLayout" Target="../slideLayouts/slideLayout1.xml"/><Relationship Id="rId1" Type="http://schemas.openxmlformats.org/officeDocument/2006/relationships/vmlDrawing" Target="../drawings/vmlDrawing27.vml"/><Relationship Id="rId6" Type="http://schemas.openxmlformats.org/officeDocument/2006/relationships/image" Target="../media/image68.emf"/><Relationship Id="rId11" Type="http://schemas.openxmlformats.org/officeDocument/2006/relationships/slide" Target="slide64.xml"/><Relationship Id="rId5" Type="http://schemas.openxmlformats.org/officeDocument/2006/relationships/package" Target="../embeddings/Microsoft_Word_Document48.docx"/><Relationship Id="rId10" Type="http://schemas.openxmlformats.org/officeDocument/2006/relationships/slide" Target="slide63.xml"/><Relationship Id="rId4" Type="http://schemas.openxmlformats.org/officeDocument/2006/relationships/image" Target="../media/image67.emf"/><Relationship Id="rId9" Type="http://schemas.openxmlformats.org/officeDocument/2006/relationships/slide" Target="slide5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2.xml"/><Relationship Id="rId3" Type="http://schemas.openxmlformats.org/officeDocument/2006/relationships/slide" Target="slide72.xml"/><Relationship Id="rId7" Type="http://schemas.openxmlformats.org/officeDocument/2006/relationships/slide" Target="slide82.xml"/><Relationship Id="rId12" Type="http://schemas.openxmlformats.org/officeDocument/2006/relationships/slide" Target="slide90.xml"/><Relationship Id="rId2" Type="http://schemas.openxmlformats.org/officeDocument/2006/relationships/slide" Target="slide70.xml"/><Relationship Id="rId1" Type="http://schemas.openxmlformats.org/officeDocument/2006/relationships/slideLayout" Target="../slideLayouts/slideLayout1.xml"/><Relationship Id="rId6" Type="http://schemas.openxmlformats.org/officeDocument/2006/relationships/slide" Target="slide80.xml"/><Relationship Id="rId11" Type="http://schemas.openxmlformats.org/officeDocument/2006/relationships/slide" Target="slide88.xml"/><Relationship Id="rId5" Type="http://schemas.openxmlformats.org/officeDocument/2006/relationships/slide" Target="slide76.xml"/><Relationship Id="rId15" Type="http://schemas.openxmlformats.org/officeDocument/2006/relationships/slide" Target="slide100.xml"/><Relationship Id="rId10" Type="http://schemas.openxmlformats.org/officeDocument/2006/relationships/slide" Target="slide87.xml"/><Relationship Id="rId4" Type="http://schemas.openxmlformats.org/officeDocument/2006/relationships/slide" Target="slide74.xml"/><Relationship Id="rId9" Type="http://schemas.openxmlformats.org/officeDocument/2006/relationships/slide" Target="slide85.xml"/><Relationship Id="rId14" Type="http://schemas.openxmlformats.org/officeDocument/2006/relationships/slide" Target="slide97.xml"/></Relationships>
</file>

<file path=ppt/slides/_rels/slide71.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slide" Target="slide80.xml"/><Relationship Id="rId18" Type="http://schemas.openxmlformats.org/officeDocument/2006/relationships/slide" Target="slide88.xml"/><Relationship Id="rId3" Type="http://schemas.openxmlformats.org/officeDocument/2006/relationships/package" Target="../embeddings/Microsoft_Word_Document50.docx"/><Relationship Id="rId21" Type="http://schemas.openxmlformats.org/officeDocument/2006/relationships/slide" Target="slide97.xml"/><Relationship Id="rId7" Type="http://schemas.openxmlformats.org/officeDocument/2006/relationships/package" Target="../embeddings/Microsoft_Word_Document52.docx"/><Relationship Id="rId12" Type="http://schemas.openxmlformats.org/officeDocument/2006/relationships/slide" Target="slide76.xml"/><Relationship Id="rId17" Type="http://schemas.openxmlformats.org/officeDocument/2006/relationships/slide" Target="slide87.xml"/><Relationship Id="rId2" Type="http://schemas.openxmlformats.org/officeDocument/2006/relationships/slideLayout" Target="../slideLayouts/slideLayout1.xml"/><Relationship Id="rId16" Type="http://schemas.openxmlformats.org/officeDocument/2006/relationships/slide" Target="slide85.xml"/><Relationship Id="rId20" Type="http://schemas.openxmlformats.org/officeDocument/2006/relationships/slide" Target="slide92.xml"/><Relationship Id="rId1" Type="http://schemas.openxmlformats.org/officeDocument/2006/relationships/vmlDrawing" Target="../drawings/vmlDrawing28.vml"/><Relationship Id="rId6" Type="http://schemas.openxmlformats.org/officeDocument/2006/relationships/image" Target="../media/image71.emf"/><Relationship Id="rId11" Type="http://schemas.openxmlformats.org/officeDocument/2006/relationships/slide" Target="slide74.xml"/><Relationship Id="rId5" Type="http://schemas.openxmlformats.org/officeDocument/2006/relationships/package" Target="../embeddings/Microsoft_Word_Document51.docx"/><Relationship Id="rId15" Type="http://schemas.openxmlformats.org/officeDocument/2006/relationships/slide" Target="slide83.xml"/><Relationship Id="rId10" Type="http://schemas.openxmlformats.org/officeDocument/2006/relationships/slide" Target="slide72.xml"/><Relationship Id="rId19" Type="http://schemas.openxmlformats.org/officeDocument/2006/relationships/slide" Target="slide90.xml"/><Relationship Id="rId4" Type="http://schemas.openxmlformats.org/officeDocument/2006/relationships/image" Target="../media/image70.emf"/><Relationship Id="rId9" Type="http://schemas.openxmlformats.org/officeDocument/2006/relationships/slide" Target="slide70.xml"/><Relationship Id="rId14" Type="http://schemas.openxmlformats.org/officeDocument/2006/relationships/slide" Target="slide82.xml"/><Relationship Id="rId22" Type="http://schemas.openxmlformats.org/officeDocument/2006/relationships/slide" Target="slide100.xml"/></Relationships>
</file>

<file path=ppt/slides/_rels/slide72.xml.rels><?xml version="1.0" encoding="UTF-8" standalone="yes"?>
<Relationships xmlns="http://schemas.openxmlformats.org/package/2006/relationships"><Relationship Id="rId8" Type="http://schemas.openxmlformats.org/officeDocument/2006/relationships/slide" Target="slide80.xml"/><Relationship Id="rId13" Type="http://schemas.openxmlformats.org/officeDocument/2006/relationships/slide" Target="slide88.xml"/><Relationship Id="rId18" Type="http://schemas.openxmlformats.org/officeDocument/2006/relationships/slide" Target="slide73.xml"/><Relationship Id="rId3" Type="http://schemas.openxmlformats.org/officeDocument/2006/relationships/image" Target="../media/image74.png"/><Relationship Id="rId7" Type="http://schemas.openxmlformats.org/officeDocument/2006/relationships/slide" Target="slide76.xml"/><Relationship Id="rId12" Type="http://schemas.openxmlformats.org/officeDocument/2006/relationships/slide" Target="slide87.xml"/><Relationship Id="rId17" Type="http://schemas.openxmlformats.org/officeDocument/2006/relationships/slide" Target="slide100.xml"/><Relationship Id="rId2" Type="http://schemas.openxmlformats.org/officeDocument/2006/relationships/image" Target="../media/image73.png"/><Relationship Id="rId16" Type="http://schemas.openxmlformats.org/officeDocument/2006/relationships/slide" Target="slide97.xml"/><Relationship Id="rId1" Type="http://schemas.openxmlformats.org/officeDocument/2006/relationships/slideLayout" Target="../slideLayouts/slideLayout1.xml"/><Relationship Id="rId6" Type="http://schemas.openxmlformats.org/officeDocument/2006/relationships/slide" Target="slide74.xml"/><Relationship Id="rId11" Type="http://schemas.openxmlformats.org/officeDocument/2006/relationships/slide" Target="slide85.xml"/><Relationship Id="rId5" Type="http://schemas.openxmlformats.org/officeDocument/2006/relationships/slide" Target="slide72.xml"/><Relationship Id="rId15" Type="http://schemas.openxmlformats.org/officeDocument/2006/relationships/slide" Target="slide92.xml"/><Relationship Id="rId10" Type="http://schemas.openxmlformats.org/officeDocument/2006/relationships/slide" Target="slide83.xml"/><Relationship Id="rId4" Type="http://schemas.openxmlformats.org/officeDocument/2006/relationships/slide" Target="slide70.xml"/><Relationship Id="rId9" Type="http://schemas.openxmlformats.org/officeDocument/2006/relationships/slide" Target="slide82.xml"/><Relationship Id="rId14" Type="http://schemas.openxmlformats.org/officeDocument/2006/relationships/slide" Target="slide90.xml"/></Relationships>
</file>

<file path=ppt/slides/_rels/slide73.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2.xml"/><Relationship Id="rId3" Type="http://schemas.openxmlformats.org/officeDocument/2006/relationships/slide" Target="slide72.xml"/><Relationship Id="rId7" Type="http://schemas.openxmlformats.org/officeDocument/2006/relationships/slide" Target="slide82.xml"/><Relationship Id="rId12" Type="http://schemas.openxmlformats.org/officeDocument/2006/relationships/slide" Target="slide90.xml"/><Relationship Id="rId2" Type="http://schemas.openxmlformats.org/officeDocument/2006/relationships/slide" Target="slide70.xml"/><Relationship Id="rId1" Type="http://schemas.openxmlformats.org/officeDocument/2006/relationships/slideLayout" Target="../slideLayouts/slideLayout1.xml"/><Relationship Id="rId6" Type="http://schemas.openxmlformats.org/officeDocument/2006/relationships/slide" Target="slide80.xml"/><Relationship Id="rId11" Type="http://schemas.openxmlformats.org/officeDocument/2006/relationships/slide" Target="slide88.xml"/><Relationship Id="rId5" Type="http://schemas.openxmlformats.org/officeDocument/2006/relationships/slide" Target="slide76.xml"/><Relationship Id="rId15" Type="http://schemas.openxmlformats.org/officeDocument/2006/relationships/slide" Target="slide100.xml"/><Relationship Id="rId10" Type="http://schemas.openxmlformats.org/officeDocument/2006/relationships/slide" Target="slide87.xml"/><Relationship Id="rId4" Type="http://schemas.openxmlformats.org/officeDocument/2006/relationships/slide" Target="slide74.xml"/><Relationship Id="rId9" Type="http://schemas.openxmlformats.org/officeDocument/2006/relationships/slide" Target="slide85.xml"/><Relationship Id="rId14" Type="http://schemas.openxmlformats.org/officeDocument/2006/relationships/slide" Target="slide97.xml"/></Relationships>
</file>

<file path=ppt/slides/_rels/slide74.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2.xml"/><Relationship Id="rId3" Type="http://schemas.openxmlformats.org/officeDocument/2006/relationships/slide" Target="slide72.xml"/><Relationship Id="rId7" Type="http://schemas.openxmlformats.org/officeDocument/2006/relationships/slide" Target="slide82.xml"/><Relationship Id="rId12" Type="http://schemas.openxmlformats.org/officeDocument/2006/relationships/slide" Target="slide90.xml"/><Relationship Id="rId2" Type="http://schemas.openxmlformats.org/officeDocument/2006/relationships/slide" Target="slide70.xml"/><Relationship Id="rId16"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80.xml"/><Relationship Id="rId11" Type="http://schemas.openxmlformats.org/officeDocument/2006/relationships/slide" Target="slide88.xml"/><Relationship Id="rId5" Type="http://schemas.openxmlformats.org/officeDocument/2006/relationships/slide" Target="slide76.xml"/><Relationship Id="rId15" Type="http://schemas.openxmlformats.org/officeDocument/2006/relationships/slide" Target="slide100.xml"/><Relationship Id="rId10" Type="http://schemas.openxmlformats.org/officeDocument/2006/relationships/slide" Target="slide87.xml"/><Relationship Id="rId4" Type="http://schemas.openxmlformats.org/officeDocument/2006/relationships/slide" Target="slide74.xml"/><Relationship Id="rId9" Type="http://schemas.openxmlformats.org/officeDocument/2006/relationships/slide" Target="slide85.xml"/><Relationship Id="rId14" Type="http://schemas.openxmlformats.org/officeDocument/2006/relationships/slide" Target="slide97.xml"/></Relationships>
</file>

<file path=ppt/slides/_rels/slide75.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2.xml"/><Relationship Id="rId3" Type="http://schemas.openxmlformats.org/officeDocument/2006/relationships/slide" Target="slide72.xml"/><Relationship Id="rId7" Type="http://schemas.openxmlformats.org/officeDocument/2006/relationships/slide" Target="slide82.xml"/><Relationship Id="rId12" Type="http://schemas.openxmlformats.org/officeDocument/2006/relationships/slide" Target="slide90.xml"/><Relationship Id="rId2" Type="http://schemas.openxmlformats.org/officeDocument/2006/relationships/slide" Target="slide70.xml"/><Relationship Id="rId1" Type="http://schemas.openxmlformats.org/officeDocument/2006/relationships/slideLayout" Target="../slideLayouts/slideLayout1.xml"/><Relationship Id="rId6" Type="http://schemas.openxmlformats.org/officeDocument/2006/relationships/slide" Target="slide80.xml"/><Relationship Id="rId11" Type="http://schemas.openxmlformats.org/officeDocument/2006/relationships/slide" Target="slide88.xml"/><Relationship Id="rId5" Type="http://schemas.openxmlformats.org/officeDocument/2006/relationships/slide" Target="slide76.xml"/><Relationship Id="rId15" Type="http://schemas.openxmlformats.org/officeDocument/2006/relationships/slide" Target="slide100.xml"/><Relationship Id="rId10" Type="http://schemas.openxmlformats.org/officeDocument/2006/relationships/slide" Target="slide87.xml"/><Relationship Id="rId4" Type="http://schemas.openxmlformats.org/officeDocument/2006/relationships/slide" Target="slide74.xml"/><Relationship Id="rId9" Type="http://schemas.openxmlformats.org/officeDocument/2006/relationships/slide" Target="slide85.xml"/><Relationship Id="rId14" Type="http://schemas.openxmlformats.org/officeDocument/2006/relationships/slide" Target="slide97.xml"/></Relationships>
</file>

<file path=ppt/slides/_rels/slide76.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2.xml"/><Relationship Id="rId3" Type="http://schemas.openxmlformats.org/officeDocument/2006/relationships/slide" Target="slide72.xml"/><Relationship Id="rId7" Type="http://schemas.openxmlformats.org/officeDocument/2006/relationships/slide" Target="slide82.xml"/><Relationship Id="rId12" Type="http://schemas.openxmlformats.org/officeDocument/2006/relationships/slide" Target="slide90.xml"/><Relationship Id="rId2" Type="http://schemas.openxmlformats.org/officeDocument/2006/relationships/slide" Target="slide70.xml"/><Relationship Id="rId16" Type="http://schemas.openxmlformats.org/officeDocument/2006/relationships/slide" Target="slide77.xml"/><Relationship Id="rId1" Type="http://schemas.openxmlformats.org/officeDocument/2006/relationships/slideLayout" Target="../slideLayouts/slideLayout1.xml"/><Relationship Id="rId6" Type="http://schemas.openxmlformats.org/officeDocument/2006/relationships/slide" Target="slide80.xml"/><Relationship Id="rId11" Type="http://schemas.openxmlformats.org/officeDocument/2006/relationships/slide" Target="slide88.xml"/><Relationship Id="rId5" Type="http://schemas.openxmlformats.org/officeDocument/2006/relationships/slide" Target="slide76.xml"/><Relationship Id="rId15" Type="http://schemas.openxmlformats.org/officeDocument/2006/relationships/slide" Target="slide100.xml"/><Relationship Id="rId10" Type="http://schemas.openxmlformats.org/officeDocument/2006/relationships/slide" Target="slide87.xml"/><Relationship Id="rId4" Type="http://schemas.openxmlformats.org/officeDocument/2006/relationships/slide" Target="slide74.xml"/><Relationship Id="rId9" Type="http://schemas.openxmlformats.org/officeDocument/2006/relationships/slide" Target="slide85.xml"/><Relationship Id="rId14" Type="http://schemas.openxmlformats.org/officeDocument/2006/relationships/slide" Target="slide97.xml"/></Relationships>
</file>

<file path=ppt/slides/_rels/slide77.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2.xml"/><Relationship Id="rId3" Type="http://schemas.openxmlformats.org/officeDocument/2006/relationships/slide" Target="slide72.xml"/><Relationship Id="rId7" Type="http://schemas.openxmlformats.org/officeDocument/2006/relationships/slide" Target="slide82.xml"/><Relationship Id="rId12" Type="http://schemas.openxmlformats.org/officeDocument/2006/relationships/slide" Target="slide90.xml"/><Relationship Id="rId2" Type="http://schemas.openxmlformats.org/officeDocument/2006/relationships/slide" Target="slide70.xml"/><Relationship Id="rId1" Type="http://schemas.openxmlformats.org/officeDocument/2006/relationships/slideLayout" Target="../slideLayouts/slideLayout1.xml"/><Relationship Id="rId6" Type="http://schemas.openxmlformats.org/officeDocument/2006/relationships/slide" Target="slide80.xml"/><Relationship Id="rId11" Type="http://schemas.openxmlformats.org/officeDocument/2006/relationships/slide" Target="slide88.xml"/><Relationship Id="rId5" Type="http://schemas.openxmlformats.org/officeDocument/2006/relationships/slide" Target="slide76.xml"/><Relationship Id="rId15" Type="http://schemas.openxmlformats.org/officeDocument/2006/relationships/slide" Target="slide100.xml"/><Relationship Id="rId10" Type="http://schemas.openxmlformats.org/officeDocument/2006/relationships/slide" Target="slide87.xml"/><Relationship Id="rId4" Type="http://schemas.openxmlformats.org/officeDocument/2006/relationships/slide" Target="slide74.xml"/><Relationship Id="rId9" Type="http://schemas.openxmlformats.org/officeDocument/2006/relationships/slide" Target="slide85.xml"/><Relationship Id="rId14" Type="http://schemas.openxmlformats.org/officeDocument/2006/relationships/slide" Target="slide97.xml"/></Relationships>
</file>

<file path=ppt/slides/_rels/slide78.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2.xml"/><Relationship Id="rId3" Type="http://schemas.openxmlformats.org/officeDocument/2006/relationships/slide" Target="slide72.xml"/><Relationship Id="rId7" Type="http://schemas.openxmlformats.org/officeDocument/2006/relationships/slide" Target="slide82.xml"/><Relationship Id="rId12" Type="http://schemas.openxmlformats.org/officeDocument/2006/relationships/slide" Target="slide90.xml"/><Relationship Id="rId2" Type="http://schemas.openxmlformats.org/officeDocument/2006/relationships/slide" Target="slide70.xml"/><Relationship Id="rId1" Type="http://schemas.openxmlformats.org/officeDocument/2006/relationships/slideLayout" Target="../slideLayouts/slideLayout1.xml"/><Relationship Id="rId6" Type="http://schemas.openxmlformats.org/officeDocument/2006/relationships/slide" Target="slide80.xml"/><Relationship Id="rId11" Type="http://schemas.openxmlformats.org/officeDocument/2006/relationships/slide" Target="slide88.xml"/><Relationship Id="rId5" Type="http://schemas.openxmlformats.org/officeDocument/2006/relationships/slide" Target="slide76.xml"/><Relationship Id="rId15" Type="http://schemas.openxmlformats.org/officeDocument/2006/relationships/slide" Target="slide100.xml"/><Relationship Id="rId10" Type="http://schemas.openxmlformats.org/officeDocument/2006/relationships/slide" Target="slide87.xml"/><Relationship Id="rId4" Type="http://schemas.openxmlformats.org/officeDocument/2006/relationships/slide" Target="slide74.xml"/><Relationship Id="rId9" Type="http://schemas.openxmlformats.org/officeDocument/2006/relationships/slide" Target="slide85.xml"/><Relationship Id="rId14" Type="http://schemas.openxmlformats.org/officeDocument/2006/relationships/slide" Target="slide97.xml"/></Relationships>
</file>

<file path=ppt/slides/_rels/slide79.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2.xml"/><Relationship Id="rId3" Type="http://schemas.openxmlformats.org/officeDocument/2006/relationships/slide" Target="slide72.xml"/><Relationship Id="rId7" Type="http://schemas.openxmlformats.org/officeDocument/2006/relationships/slide" Target="slide82.xml"/><Relationship Id="rId12" Type="http://schemas.openxmlformats.org/officeDocument/2006/relationships/slide" Target="slide90.xml"/><Relationship Id="rId2" Type="http://schemas.openxmlformats.org/officeDocument/2006/relationships/slide" Target="slide70.xml"/><Relationship Id="rId1" Type="http://schemas.openxmlformats.org/officeDocument/2006/relationships/slideLayout" Target="../slideLayouts/slideLayout1.xml"/><Relationship Id="rId6" Type="http://schemas.openxmlformats.org/officeDocument/2006/relationships/slide" Target="slide80.xml"/><Relationship Id="rId11" Type="http://schemas.openxmlformats.org/officeDocument/2006/relationships/slide" Target="slide88.xml"/><Relationship Id="rId5" Type="http://schemas.openxmlformats.org/officeDocument/2006/relationships/slide" Target="slide76.xml"/><Relationship Id="rId15" Type="http://schemas.openxmlformats.org/officeDocument/2006/relationships/slide" Target="slide100.xml"/><Relationship Id="rId10" Type="http://schemas.openxmlformats.org/officeDocument/2006/relationships/slide" Target="slide87.xml"/><Relationship Id="rId4" Type="http://schemas.openxmlformats.org/officeDocument/2006/relationships/slide" Target="slide74.xml"/><Relationship Id="rId9" Type="http://schemas.openxmlformats.org/officeDocument/2006/relationships/slide" Target="slide85.xml"/><Relationship Id="rId14" Type="http://schemas.openxmlformats.org/officeDocument/2006/relationships/slide" Target="slide9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7.xml"/><Relationship Id="rId18" Type="http://schemas.openxmlformats.org/officeDocument/2006/relationships/slide" Target="slide100.xml"/><Relationship Id="rId3" Type="http://schemas.openxmlformats.org/officeDocument/2006/relationships/package" Target="../embeddings/Microsoft_Word_Document53.docx"/><Relationship Id="rId7" Type="http://schemas.openxmlformats.org/officeDocument/2006/relationships/slide" Target="slide74.xml"/><Relationship Id="rId12" Type="http://schemas.openxmlformats.org/officeDocument/2006/relationships/slide" Target="slide85.xml"/><Relationship Id="rId17" Type="http://schemas.openxmlformats.org/officeDocument/2006/relationships/slide" Target="slide97.xml"/><Relationship Id="rId2" Type="http://schemas.openxmlformats.org/officeDocument/2006/relationships/slideLayout" Target="../slideLayouts/slideLayout1.xml"/><Relationship Id="rId16" Type="http://schemas.openxmlformats.org/officeDocument/2006/relationships/slide" Target="slide92.xml"/><Relationship Id="rId1" Type="http://schemas.openxmlformats.org/officeDocument/2006/relationships/vmlDrawing" Target="../drawings/vmlDrawing29.vml"/><Relationship Id="rId6" Type="http://schemas.openxmlformats.org/officeDocument/2006/relationships/slide" Target="slide72.xml"/><Relationship Id="rId11" Type="http://schemas.openxmlformats.org/officeDocument/2006/relationships/slide" Target="slide83.xml"/><Relationship Id="rId5" Type="http://schemas.openxmlformats.org/officeDocument/2006/relationships/slide" Target="slide70.xml"/><Relationship Id="rId15" Type="http://schemas.openxmlformats.org/officeDocument/2006/relationships/slide" Target="slide90.xml"/><Relationship Id="rId10" Type="http://schemas.openxmlformats.org/officeDocument/2006/relationships/slide" Target="slide82.xml"/><Relationship Id="rId19" Type="http://schemas.openxmlformats.org/officeDocument/2006/relationships/slide" Target="slide81.xml"/><Relationship Id="rId4" Type="http://schemas.openxmlformats.org/officeDocument/2006/relationships/image" Target="../media/image75.emf"/><Relationship Id="rId9" Type="http://schemas.openxmlformats.org/officeDocument/2006/relationships/slide" Target="slide80.xml"/><Relationship Id="rId14" Type="http://schemas.openxmlformats.org/officeDocument/2006/relationships/slide" Target="slide88.xml"/></Relationships>
</file>

<file path=ppt/slides/_rels/slide81.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2.xml"/><Relationship Id="rId3" Type="http://schemas.openxmlformats.org/officeDocument/2006/relationships/slide" Target="slide72.xml"/><Relationship Id="rId7" Type="http://schemas.openxmlformats.org/officeDocument/2006/relationships/slide" Target="slide82.xml"/><Relationship Id="rId12" Type="http://schemas.openxmlformats.org/officeDocument/2006/relationships/slide" Target="slide90.xml"/><Relationship Id="rId2" Type="http://schemas.openxmlformats.org/officeDocument/2006/relationships/slide" Target="slide70.xml"/><Relationship Id="rId1" Type="http://schemas.openxmlformats.org/officeDocument/2006/relationships/slideLayout" Target="../slideLayouts/slideLayout1.xml"/><Relationship Id="rId6" Type="http://schemas.openxmlformats.org/officeDocument/2006/relationships/slide" Target="slide80.xml"/><Relationship Id="rId11" Type="http://schemas.openxmlformats.org/officeDocument/2006/relationships/slide" Target="slide88.xml"/><Relationship Id="rId5" Type="http://schemas.openxmlformats.org/officeDocument/2006/relationships/slide" Target="slide76.xml"/><Relationship Id="rId15" Type="http://schemas.openxmlformats.org/officeDocument/2006/relationships/slide" Target="slide100.xml"/><Relationship Id="rId10" Type="http://schemas.openxmlformats.org/officeDocument/2006/relationships/slide" Target="slide87.xml"/><Relationship Id="rId4" Type="http://schemas.openxmlformats.org/officeDocument/2006/relationships/slide" Target="slide74.xml"/><Relationship Id="rId9" Type="http://schemas.openxmlformats.org/officeDocument/2006/relationships/slide" Target="slide85.xml"/><Relationship Id="rId14" Type="http://schemas.openxmlformats.org/officeDocument/2006/relationships/slide" Target="slide97.xml"/></Relationships>
</file>

<file path=ppt/slides/_rels/slide82.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slide" Target="slide83.xml"/><Relationship Id="rId18" Type="http://schemas.openxmlformats.org/officeDocument/2006/relationships/slide" Target="slide92.xml"/><Relationship Id="rId3" Type="http://schemas.openxmlformats.org/officeDocument/2006/relationships/package" Target="../embeddings/Microsoft_Word_Document54.docx"/><Relationship Id="rId7" Type="http://schemas.openxmlformats.org/officeDocument/2006/relationships/slide" Target="slide70.xml"/><Relationship Id="rId12" Type="http://schemas.openxmlformats.org/officeDocument/2006/relationships/slide" Target="slide82.xml"/><Relationship Id="rId17" Type="http://schemas.openxmlformats.org/officeDocument/2006/relationships/slide" Target="slide90.xml"/><Relationship Id="rId2" Type="http://schemas.openxmlformats.org/officeDocument/2006/relationships/slideLayout" Target="../slideLayouts/slideLayout1.xml"/><Relationship Id="rId16" Type="http://schemas.openxmlformats.org/officeDocument/2006/relationships/slide" Target="slide88.xml"/><Relationship Id="rId20" Type="http://schemas.openxmlformats.org/officeDocument/2006/relationships/slide" Target="slide100.xml"/><Relationship Id="rId1" Type="http://schemas.openxmlformats.org/officeDocument/2006/relationships/vmlDrawing" Target="../drawings/vmlDrawing30.vml"/><Relationship Id="rId6" Type="http://schemas.openxmlformats.org/officeDocument/2006/relationships/image" Target="../media/image77.emf"/><Relationship Id="rId11" Type="http://schemas.openxmlformats.org/officeDocument/2006/relationships/slide" Target="slide80.xml"/><Relationship Id="rId5" Type="http://schemas.openxmlformats.org/officeDocument/2006/relationships/package" Target="../embeddings/Microsoft_Word_Document55.docx"/><Relationship Id="rId15" Type="http://schemas.openxmlformats.org/officeDocument/2006/relationships/slide" Target="slide87.xml"/><Relationship Id="rId10" Type="http://schemas.openxmlformats.org/officeDocument/2006/relationships/slide" Target="slide76.xml"/><Relationship Id="rId19" Type="http://schemas.openxmlformats.org/officeDocument/2006/relationships/slide" Target="slide97.xml"/><Relationship Id="rId4" Type="http://schemas.openxmlformats.org/officeDocument/2006/relationships/image" Target="../media/image76.emf"/><Relationship Id="rId9" Type="http://schemas.openxmlformats.org/officeDocument/2006/relationships/slide" Target="slide74.xml"/><Relationship Id="rId14" Type="http://schemas.openxmlformats.org/officeDocument/2006/relationships/slide" Target="slide85.xml"/></Relationships>
</file>

<file path=ppt/slides/_rels/slide83.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2.xml"/><Relationship Id="rId3" Type="http://schemas.openxmlformats.org/officeDocument/2006/relationships/slide" Target="slide72.xml"/><Relationship Id="rId7" Type="http://schemas.openxmlformats.org/officeDocument/2006/relationships/slide" Target="slide82.xml"/><Relationship Id="rId12" Type="http://schemas.openxmlformats.org/officeDocument/2006/relationships/slide" Target="slide90.xml"/><Relationship Id="rId2" Type="http://schemas.openxmlformats.org/officeDocument/2006/relationships/slide" Target="slide70.xml"/><Relationship Id="rId16" Type="http://schemas.openxmlformats.org/officeDocument/2006/relationships/slide" Target="slide84.xml"/><Relationship Id="rId1" Type="http://schemas.openxmlformats.org/officeDocument/2006/relationships/slideLayout" Target="../slideLayouts/slideLayout1.xml"/><Relationship Id="rId6" Type="http://schemas.openxmlformats.org/officeDocument/2006/relationships/slide" Target="slide80.xml"/><Relationship Id="rId11" Type="http://schemas.openxmlformats.org/officeDocument/2006/relationships/slide" Target="slide88.xml"/><Relationship Id="rId5" Type="http://schemas.openxmlformats.org/officeDocument/2006/relationships/slide" Target="slide76.xml"/><Relationship Id="rId15" Type="http://schemas.openxmlformats.org/officeDocument/2006/relationships/slide" Target="slide100.xml"/><Relationship Id="rId10" Type="http://schemas.openxmlformats.org/officeDocument/2006/relationships/slide" Target="slide87.xml"/><Relationship Id="rId4" Type="http://schemas.openxmlformats.org/officeDocument/2006/relationships/slide" Target="slide74.xml"/><Relationship Id="rId9" Type="http://schemas.openxmlformats.org/officeDocument/2006/relationships/slide" Target="slide85.xml"/><Relationship Id="rId14" Type="http://schemas.openxmlformats.org/officeDocument/2006/relationships/slide" Target="slide97.xml"/></Relationships>
</file>

<file path=ppt/slides/_rels/slide84.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7.xml"/><Relationship Id="rId18" Type="http://schemas.openxmlformats.org/officeDocument/2006/relationships/slide" Target="slide100.xml"/><Relationship Id="rId3" Type="http://schemas.openxmlformats.org/officeDocument/2006/relationships/package" Target="../embeddings/Microsoft_Word_Document56.docx"/><Relationship Id="rId7" Type="http://schemas.openxmlformats.org/officeDocument/2006/relationships/slide" Target="slide74.xml"/><Relationship Id="rId12" Type="http://schemas.openxmlformats.org/officeDocument/2006/relationships/slide" Target="slide85.xml"/><Relationship Id="rId17" Type="http://schemas.openxmlformats.org/officeDocument/2006/relationships/slide" Target="slide97.xml"/><Relationship Id="rId2" Type="http://schemas.openxmlformats.org/officeDocument/2006/relationships/slideLayout" Target="../slideLayouts/slideLayout1.xml"/><Relationship Id="rId16" Type="http://schemas.openxmlformats.org/officeDocument/2006/relationships/slide" Target="slide92.xml"/><Relationship Id="rId1" Type="http://schemas.openxmlformats.org/officeDocument/2006/relationships/vmlDrawing" Target="../drawings/vmlDrawing31.vml"/><Relationship Id="rId6" Type="http://schemas.openxmlformats.org/officeDocument/2006/relationships/slide" Target="slide72.xml"/><Relationship Id="rId11" Type="http://schemas.openxmlformats.org/officeDocument/2006/relationships/slide" Target="slide83.xml"/><Relationship Id="rId5" Type="http://schemas.openxmlformats.org/officeDocument/2006/relationships/slide" Target="slide70.xml"/><Relationship Id="rId15" Type="http://schemas.openxmlformats.org/officeDocument/2006/relationships/slide" Target="slide90.xml"/><Relationship Id="rId10" Type="http://schemas.openxmlformats.org/officeDocument/2006/relationships/slide" Target="slide82.xml"/><Relationship Id="rId4" Type="http://schemas.openxmlformats.org/officeDocument/2006/relationships/image" Target="../media/image78.emf"/><Relationship Id="rId9" Type="http://schemas.openxmlformats.org/officeDocument/2006/relationships/slide" Target="slide80.xml"/><Relationship Id="rId14" Type="http://schemas.openxmlformats.org/officeDocument/2006/relationships/slide" Target="slide88.xml"/></Relationships>
</file>

<file path=ppt/slides/_rels/slide85.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7.xml"/><Relationship Id="rId18" Type="http://schemas.openxmlformats.org/officeDocument/2006/relationships/slide" Target="slide100.xml"/><Relationship Id="rId3" Type="http://schemas.openxmlformats.org/officeDocument/2006/relationships/package" Target="../embeddings/Microsoft_Word_Document57.docx"/><Relationship Id="rId7" Type="http://schemas.openxmlformats.org/officeDocument/2006/relationships/slide" Target="slide74.xml"/><Relationship Id="rId12" Type="http://schemas.openxmlformats.org/officeDocument/2006/relationships/slide" Target="slide85.xml"/><Relationship Id="rId17" Type="http://schemas.openxmlformats.org/officeDocument/2006/relationships/slide" Target="slide97.xml"/><Relationship Id="rId2" Type="http://schemas.openxmlformats.org/officeDocument/2006/relationships/slideLayout" Target="../slideLayouts/slideLayout1.xml"/><Relationship Id="rId16" Type="http://schemas.openxmlformats.org/officeDocument/2006/relationships/slide" Target="slide92.xml"/><Relationship Id="rId1" Type="http://schemas.openxmlformats.org/officeDocument/2006/relationships/vmlDrawing" Target="../drawings/vmlDrawing32.vml"/><Relationship Id="rId6" Type="http://schemas.openxmlformats.org/officeDocument/2006/relationships/slide" Target="slide72.xml"/><Relationship Id="rId11" Type="http://schemas.openxmlformats.org/officeDocument/2006/relationships/slide" Target="slide83.xml"/><Relationship Id="rId5" Type="http://schemas.openxmlformats.org/officeDocument/2006/relationships/slide" Target="slide70.xml"/><Relationship Id="rId15" Type="http://schemas.openxmlformats.org/officeDocument/2006/relationships/slide" Target="slide90.xml"/><Relationship Id="rId10" Type="http://schemas.openxmlformats.org/officeDocument/2006/relationships/slide" Target="slide82.xml"/><Relationship Id="rId19" Type="http://schemas.openxmlformats.org/officeDocument/2006/relationships/slide" Target="slide86.xml"/><Relationship Id="rId4" Type="http://schemas.openxmlformats.org/officeDocument/2006/relationships/image" Target="../media/image79.emf"/><Relationship Id="rId9" Type="http://schemas.openxmlformats.org/officeDocument/2006/relationships/slide" Target="slide80.xml"/><Relationship Id="rId14" Type="http://schemas.openxmlformats.org/officeDocument/2006/relationships/slide" Target="slide88.xml"/></Relationships>
</file>

<file path=ppt/slides/_rels/slide86.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7.xml"/><Relationship Id="rId18" Type="http://schemas.openxmlformats.org/officeDocument/2006/relationships/slide" Target="slide100.xml"/><Relationship Id="rId3" Type="http://schemas.openxmlformats.org/officeDocument/2006/relationships/package" Target="../embeddings/Microsoft_Word_Document58.docx"/><Relationship Id="rId7" Type="http://schemas.openxmlformats.org/officeDocument/2006/relationships/slide" Target="slide74.xml"/><Relationship Id="rId12" Type="http://schemas.openxmlformats.org/officeDocument/2006/relationships/slide" Target="slide85.xml"/><Relationship Id="rId17" Type="http://schemas.openxmlformats.org/officeDocument/2006/relationships/slide" Target="slide97.xml"/><Relationship Id="rId2" Type="http://schemas.openxmlformats.org/officeDocument/2006/relationships/slideLayout" Target="../slideLayouts/slideLayout1.xml"/><Relationship Id="rId16" Type="http://schemas.openxmlformats.org/officeDocument/2006/relationships/slide" Target="slide92.xml"/><Relationship Id="rId1" Type="http://schemas.openxmlformats.org/officeDocument/2006/relationships/vmlDrawing" Target="../drawings/vmlDrawing33.vml"/><Relationship Id="rId6" Type="http://schemas.openxmlformats.org/officeDocument/2006/relationships/slide" Target="slide72.xml"/><Relationship Id="rId11" Type="http://schemas.openxmlformats.org/officeDocument/2006/relationships/slide" Target="slide83.xml"/><Relationship Id="rId5" Type="http://schemas.openxmlformats.org/officeDocument/2006/relationships/slide" Target="slide70.xml"/><Relationship Id="rId15" Type="http://schemas.openxmlformats.org/officeDocument/2006/relationships/slide" Target="slide90.xml"/><Relationship Id="rId10" Type="http://schemas.openxmlformats.org/officeDocument/2006/relationships/slide" Target="slide82.xml"/><Relationship Id="rId4" Type="http://schemas.openxmlformats.org/officeDocument/2006/relationships/image" Target="../media/image80.emf"/><Relationship Id="rId9" Type="http://schemas.openxmlformats.org/officeDocument/2006/relationships/slide" Target="slide80.xml"/><Relationship Id="rId14" Type="http://schemas.openxmlformats.org/officeDocument/2006/relationships/slide" Target="slide88.xml"/></Relationships>
</file>

<file path=ppt/slides/_rels/slide87.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2.xml"/><Relationship Id="rId3" Type="http://schemas.openxmlformats.org/officeDocument/2006/relationships/slide" Target="slide72.xml"/><Relationship Id="rId7" Type="http://schemas.openxmlformats.org/officeDocument/2006/relationships/slide" Target="slide82.xml"/><Relationship Id="rId12" Type="http://schemas.openxmlformats.org/officeDocument/2006/relationships/slide" Target="slide90.xml"/><Relationship Id="rId2" Type="http://schemas.openxmlformats.org/officeDocument/2006/relationships/slide" Target="slide70.xml"/><Relationship Id="rId1" Type="http://schemas.openxmlformats.org/officeDocument/2006/relationships/slideLayout" Target="../slideLayouts/slideLayout1.xml"/><Relationship Id="rId6" Type="http://schemas.openxmlformats.org/officeDocument/2006/relationships/slide" Target="slide80.xml"/><Relationship Id="rId11" Type="http://schemas.openxmlformats.org/officeDocument/2006/relationships/slide" Target="slide88.xml"/><Relationship Id="rId5" Type="http://schemas.openxmlformats.org/officeDocument/2006/relationships/slide" Target="slide76.xml"/><Relationship Id="rId15" Type="http://schemas.openxmlformats.org/officeDocument/2006/relationships/slide" Target="slide100.xml"/><Relationship Id="rId10" Type="http://schemas.openxmlformats.org/officeDocument/2006/relationships/slide" Target="slide87.xml"/><Relationship Id="rId4" Type="http://schemas.openxmlformats.org/officeDocument/2006/relationships/slide" Target="slide74.xml"/><Relationship Id="rId9" Type="http://schemas.openxmlformats.org/officeDocument/2006/relationships/slide" Target="slide85.xml"/><Relationship Id="rId14" Type="http://schemas.openxmlformats.org/officeDocument/2006/relationships/slide" Target="slide97.xml"/></Relationships>
</file>

<file path=ppt/slides/_rels/slide88.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2.xml"/><Relationship Id="rId3" Type="http://schemas.openxmlformats.org/officeDocument/2006/relationships/slide" Target="slide72.xml"/><Relationship Id="rId7" Type="http://schemas.openxmlformats.org/officeDocument/2006/relationships/slide" Target="slide82.xml"/><Relationship Id="rId12" Type="http://schemas.openxmlformats.org/officeDocument/2006/relationships/slide" Target="slide90.xml"/><Relationship Id="rId2" Type="http://schemas.openxmlformats.org/officeDocument/2006/relationships/slide" Target="slide70.xml"/><Relationship Id="rId16" Type="http://schemas.openxmlformats.org/officeDocument/2006/relationships/slide" Target="slide89.xml"/><Relationship Id="rId1" Type="http://schemas.openxmlformats.org/officeDocument/2006/relationships/slideLayout" Target="../slideLayouts/slideLayout1.xml"/><Relationship Id="rId6" Type="http://schemas.openxmlformats.org/officeDocument/2006/relationships/slide" Target="slide80.xml"/><Relationship Id="rId11" Type="http://schemas.openxmlformats.org/officeDocument/2006/relationships/slide" Target="slide88.xml"/><Relationship Id="rId5" Type="http://schemas.openxmlformats.org/officeDocument/2006/relationships/slide" Target="slide76.xml"/><Relationship Id="rId15" Type="http://schemas.openxmlformats.org/officeDocument/2006/relationships/slide" Target="slide100.xml"/><Relationship Id="rId10" Type="http://schemas.openxmlformats.org/officeDocument/2006/relationships/slide" Target="slide87.xml"/><Relationship Id="rId4" Type="http://schemas.openxmlformats.org/officeDocument/2006/relationships/slide" Target="slide74.xml"/><Relationship Id="rId9" Type="http://schemas.openxmlformats.org/officeDocument/2006/relationships/slide" Target="slide85.xml"/><Relationship Id="rId14" Type="http://schemas.openxmlformats.org/officeDocument/2006/relationships/slide" Target="slide97.xml"/></Relationships>
</file>

<file path=ppt/slides/_rels/slide89.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7.xml"/><Relationship Id="rId18" Type="http://schemas.openxmlformats.org/officeDocument/2006/relationships/slide" Target="slide100.xml"/><Relationship Id="rId3" Type="http://schemas.openxmlformats.org/officeDocument/2006/relationships/package" Target="../embeddings/Microsoft_Word_Document59.docx"/><Relationship Id="rId7" Type="http://schemas.openxmlformats.org/officeDocument/2006/relationships/slide" Target="slide74.xml"/><Relationship Id="rId12" Type="http://schemas.openxmlformats.org/officeDocument/2006/relationships/slide" Target="slide85.xml"/><Relationship Id="rId17" Type="http://schemas.openxmlformats.org/officeDocument/2006/relationships/slide" Target="slide97.xml"/><Relationship Id="rId2" Type="http://schemas.openxmlformats.org/officeDocument/2006/relationships/slideLayout" Target="../slideLayouts/slideLayout1.xml"/><Relationship Id="rId16" Type="http://schemas.openxmlformats.org/officeDocument/2006/relationships/slide" Target="slide92.xml"/><Relationship Id="rId1" Type="http://schemas.openxmlformats.org/officeDocument/2006/relationships/vmlDrawing" Target="../drawings/vmlDrawing34.vml"/><Relationship Id="rId6" Type="http://schemas.openxmlformats.org/officeDocument/2006/relationships/slide" Target="slide72.xml"/><Relationship Id="rId11" Type="http://schemas.openxmlformats.org/officeDocument/2006/relationships/slide" Target="slide83.xml"/><Relationship Id="rId5" Type="http://schemas.openxmlformats.org/officeDocument/2006/relationships/slide" Target="slide70.xml"/><Relationship Id="rId15" Type="http://schemas.openxmlformats.org/officeDocument/2006/relationships/slide" Target="slide90.xml"/><Relationship Id="rId10" Type="http://schemas.openxmlformats.org/officeDocument/2006/relationships/slide" Target="slide82.xml"/><Relationship Id="rId4" Type="http://schemas.openxmlformats.org/officeDocument/2006/relationships/image" Target="../media/image81.emf"/><Relationship Id="rId9" Type="http://schemas.openxmlformats.org/officeDocument/2006/relationships/slide" Target="slide80.xml"/><Relationship Id="rId14" Type="http://schemas.openxmlformats.org/officeDocument/2006/relationships/slide" Target="slide88.xml"/></Relationships>
</file>

<file path=ppt/slides/_rels/slide9.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slide" Target="slide9.xml"/><Relationship Id="rId18" Type="http://schemas.openxmlformats.org/officeDocument/2006/relationships/slide" Target="slide17.xml"/><Relationship Id="rId3" Type="http://schemas.openxmlformats.org/officeDocument/2006/relationships/package" Target="../embeddings/Microsoft_Word_Document4.docx"/><Relationship Id="rId21" Type="http://schemas.openxmlformats.org/officeDocument/2006/relationships/slide" Target="slide23.xml"/><Relationship Id="rId7" Type="http://schemas.openxmlformats.org/officeDocument/2006/relationships/package" Target="../embeddings/Microsoft_Word_Document6.docx"/><Relationship Id="rId12" Type="http://schemas.openxmlformats.org/officeDocument/2006/relationships/image" Target="../media/image14.emf"/><Relationship Id="rId17" Type="http://schemas.openxmlformats.org/officeDocument/2006/relationships/slide" Target="slide15.xml"/><Relationship Id="rId2" Type="http://schemas.openxmlformats.org/officeDocument/2006/relationships/slideLayout" Target="../slideLayouts/slideLayout8.xml"/><Relationship Id="rId16" Type="http://schemas.openxmlformats.org/officeDocument/2006/relationships/slide" Target="slide14.xml"/><Relationship Id="rId20" Type="http://schemas.openxmlformats.org/officeDocument/2006/relationships/slide" Target="slide21.xml"/><Relationship Id="rId1" Type="http://schemas.openxmlformats.org/officeDocument/2006/relationships/vmlDrawing" Target="../drawings/vmlDrawing4.vml"/><Relationship Id="rId6" Type="http://schemas.openxmlformats.org/officeDocument/2006/relationships/image" Target="../media/image11.emf"/><Relationship Id="rId11" Type="http://schemas.openxmlformats.org/officeDocument/2006/relationships/package" Target="../embeddings/Microsoft_Word_Document8.docx"/><Relationship Id="rId5" Type="http://schemas.openxmlformats.org/officeDocument/2006/relationships/package" Target="../embeddings/Microsoft_Word_Document5.docx"/><Relationship Id="rId15" Type="http://schemas.openxmlformats.org/officeDocument/2006/relationships/slide" Target="slide11.xml"/><Relationship Id="rId10" Type="http://schemas.openxmlformats.org/officeDocument/2006/relationships/image" Target="../media/image13.emf"/><Relationship Id="rId19" Type="http://schemas.openxmlformats.org/officeDocument/2006/relationships/slide" Target="slide20.xml"/><Relationship Id="rId4" Type="http://schemas.openxmlformats.org/officeDocument/2006/relationships/image" Target="../media/image10.emf"/><Relationship Id="rId9" Type="http://schemas.openxmlformats.org/officeDocument/2006/relationships/package" Target="../embeddings/Microsoft_Word_Document7.docx"/><Relationship Id="rId14" Type="http://schemas.openxmlformats.org/officeDocument/2006/relationships/slide" Target="slide10.xml"/></Relationships>
</file>

<file path=ppt/slides/_rels/slide90.xml.rels><?xml version="1.0" encoding="UTF-8" standalone="yes"?>
<Relationships xmlns="http://schemas.openxmlformats.org/package/2006/relationships"><Relationship Id="rId8" Type="http://schemas.openxmlformats.org/officeDocument/2006/relationships/slide" Target="slide82.xml"/><Relationship Id="rId13" Type="http://schemas.openxmlformats.org/officeDocument/2006/relationships/slide" Target="slide90.xml"/><Relationship Id="rId3" Type="http://schemas.openxmlformats.org/officeDocument/2006/relationships/slide" Target="slide70.xml"/><Relationship Id="rId7" Type="http://schemas.openxmlformats.org/officeDocument/2006/relationships/slide" Target="slide80.xml"/><Relationship Id="rId12" Type="http://schemas.openxmlformats.org/officeDocument/2006/relationships/slide" Target="slide88.xml"/><Relationship Id="rId17" Type="http://schemas.openxmlformats.org/officeDocument/2006/relationships/slide" Target="slide91.xml"/><Relationship Id="rId2" Type="http://schemas.openxmlformats.org/officeDocument/2006/relationships/image" Target="../media/image82.png"/><Relationship Id="rId16" Type="http://schemas.openxmlformats.org/officeDocument/2006/relationships/slide" Target="slide100.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7.xml"/><Relationship Id="rId5" Type="http://schemas.openxmlformats.org/officeDocument/2006/relationships/slide" Target="slide74.xml"/><Relationship Id="rId15" Type="http://schemas.openxmlformats.org/officeDocument/2006/relationships/slide" Target="slide97.xml"/><Relationship Id="rId10" Type="http://schemas.openxmlformats.org/officeDocument/2006/relationships/slide" Target="slide85.xml"/><Relationship Id="rId4" Type="http://schemas.openxmlformats.org/officeDocument/2006/relationships/slide" Target="slide72.xml"/><Relationship Id="rId9" Type="http://schemas.openxmlformats.org/officeDocument/2006/relationships/slide" Target="slide83.xml"/><Relationship Id="rId14" Type="http://schemas.openxmlformats.org/officeDocument/2006/relationships/slide" Target="slide92.xml"/></Relationships>
</file>

<file path=ppt/slides/_rels/slide91.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7.xml"/><Relationship Id="rId18" Type="http://schemas.openxmlformats.org/officeDocument/2006/relationships/slide" Target="slide100.xml"/><Relationship Id="rId3" Type="http://schemas.openxmlformats.org/officeDocument/2006/relationships/package" Target="../embeddings/Microsoft_Word_Document60.docx"/><Relationship Id="rId7" Type="http://schemas.openxmlformats.org/officeDocument/2006/relationships/slide" Target="slide74.xml"/><Relationship Id="rId12" Type="http://schemas.openxmlformats.org/officeDocument/2006/relationships/slide" Target="slide85.xml"/><Relationship Id="rId17" Type="http://schemas.openxmlformats.org/officeDocument/2006/relationships/slide" Target="slide97.xml"/><Relationship Id="rId2" Type="http://schemas.openxmlformats.org/officeDocument/2006/relationships/slideLayout" Target="../slideLayouts/slideLayout1.xml"/><Relationship Id="rId16" Type="http://schemas.openxmlformats.org/officeDocument/2006/relationships/slide" Target="slide92.xml"/><Relationship Id="rId1" Type="http://schemas.openxmlformats.org/officeDocument/2006/relationships/vmlDrawing" Target="../drawings/vmlDrawing35.vml"/><Relationship Id="rId6" Type="http://schemas.openxmlformats.org/officeDocument/2006/relationships/slide" Target="slide72.xml"/><Relationship Id="rId11" Type="http://schemas.openxmlformats.org/officeDocument/2006/relationships/slide" Target="slide83.xml"/><Relationship Id="rId5" Type="http://schemas.openxmlformats.org/officeDocument/2006/relationships/slide" Target="slide70.xml"/><Relationship Id="rId15" Type="http://schemas.openxmlformats.org/officeDocument/2006/relationships/slide" Target="slide90.xml"/><Relationship Id="rId10" Type="http://schemas.openxmlformats.org/officeDocument/2006/relationships/slide" Target="slide82.xml"/><Relationship Id="rId4" Type="http://schemas.openxmlformats.org/officeDocument/2006/relationships/image" Target="../media/image83.emf"/><Relationship Id="rId9" Type="http://schemas.openxmlformats.org/officeDocument/2006/relationships/slide" Target="slide80.xml"/><Relationship Id="rId14" Type="http://schemas.openxmlformats.org/officeDocument/2006/relationships/slide" Target="slide88.xml"/></Relationships>
</file>

<file path=ppt/slides/_rels/slide92.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slide" Target="slide83.xml"/><Relationship Id="rId18" Type="http://schemas.openxmlformats.org/officeDocument/2006/relationships/slide" Target="slide92.xml"/><Relationship Id="rId3" Type="http://schemas.openxmlformats.org/officeDocument/2006/relationships/package" Target="../embeddings/Microsoft_Word_Document61.docx"/><Relationship Id="rId7" Type="http://schemas.openxmlformats.org/officeDocument/2006/relationships/slide" Target="slide70.xml"/><Relationship Id="rId12" Type="http://schemas.openxmlformats.org/officeDocument/2006/relationships/slide" Target="slide82.xml"/><Relationship Id="rId17" Type="http://schemas.openxmlformats.org/officeDocument/2006/relationships/slide" Target="slide90.xml"/><Relationship Id="rId2" Type="http://schemas.openxmlformats.org/officeDocument/2006/relationships/slideLayout" Target="../slideLayouts/slideLayout1.xml"/><Relationship Id="rId16" Type="http://schemas.openxmlformats.org/officeDocument/2006/relationships/slide" Target="slide88.xml"/><Relationship Id="rId20" Type="http://schemas.openxmlformats.org/officeDocument/2006/relationships/slide" Target="slide100.xml"/><Relationship Id="rId1" Type="http://schemas.openxmlformats.org/officeDocument/2006/relationships/vmlDrawing" Target="../drawings/vmlDrawing36.vml"/><Relationship Id="rId6" Type="http://schemas.openxmlformats.org/officeDocument/2006/relationships/image" Target="../media/image85.emf"/><Relationship Id="rId11" Type="http://schemas.openxmlformats.org/officeDocument/2006/relationships/slide" Target="slide80.xml"/><Relationship Id="rId5" Type="http://schemas.openxmlformats.org/officeDocument/2006/relationships/package" Target="../embeddings/Microsoft_Word_Document62.docx"/><Relationship Id="rId15" Type="http://schemas.openxmlformats.org/officeDocument/2006/relationships/slide" Target="slide87.xml"/><Relationship Id="rId10" Type="http://schemas.openxmlformats.org/officeDocument/2006/relationships/slide" Target="slide76.xml"/><Relationship Id="rId19" Type="http://schemas.openxmlformats.org/officeDocument/2006/relationships/slide" Target="slide97.xml"/><Relationship Id="rId4" Type="http://schemas.openxmlformats.org/officeDocument/2006/relationships/image" Target="../media/image84.emf"/><Relationship Id="rId9" Type="http://schemas.openxmlformats.org/officeDocument/2006/relationships/slide" Target="slide74.xml"/><Relationship Id="rId14" Type="http://schemas.openxmlformats.org/officeDocument/2006/relationships/slide" Target="slide85.xml"/></Relationships>
</file>

<file path=ppt/slides/_rels/slide93.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2.xml"/><Relationship Id="rId3" Type="http://schemas.openxmlformats.org/officeDocument/2006/relationships/slide" Target="slide72.xml"/><Relationship Id="rId7" Type="http://schemas.openxmlformats.org/officeDocument/2006/relationships/slide" Target="slide82.xml"/><Relationship Id="rId12" Type="http://schemas.openxmlformats.org/officeDocument/2006/relationships/slide" Target="slide90.xml"/><Relationship Id="rId2" Type="http://schemas.openxmlformats.org/officeDocument/2006/relationships/slide" Target="slide70.xml"/><Relationship Id="rId1" Type="http://schemas.openxmlformats.org/officeDocument/2006/relationships/slideLayout" Target="../slideLayouts/slideLayout1.xml"/><Relationship Id="rId6" Type="http://schemas.openxmlformats.org/officeDocument/2006/relationships/slide" Target="slide80.xml"/><Relationship Id="rId11" Type="http://schemas.openxmlformats.org/officeDocument/2006/relationships/slide" Target="slide88.xml"/><Relationship Id="rId5" Type="http://schemas.openxmlformats.org/officeDocument/2006/relationships/slide" Target="slide76.xml"/><Relationship Id="rId15" Type="http://schemas.openxmlformats.org/officeDocument/2006/relationships/slide" Target="slide100.xml"/><Relationship Id="rId10" Type="http://schemas.openxmlformats.org/officeDocument/2006/relationships/slide" Target="slide87.xml"/><Relationship Id="rId4" Type="http://schemas.openxmlformats.org/officeDocument/2006/relationships/slide" Target="slide74.xml"/><Relationship Id="rId9" Type="http://schemas.openxmlformats.org/officeDocument/2006/relationships/slide" Target="slide85.xml"/><Relationship Id="rId14" Type="http://schemas.openxmlformats.org/officeDocument/2006/relationships/slide" Target="slide97.xml"/></Relationships>
</file>

<file path=ppt/slides/_rels/slide94.xml.rels><?xml version="1.0" encoding="UTF-8" standalone="yes"?>
<Relationships xmlns="http://schemas.openxmlformats.org/package/2006/relationships"><Relationship Id="rId8" Type="http://schemas.openxmlformats.org/officeDocument/2006/relationships/slide" Target="slide82.xml"/><Relationship Id="rId13" Type="http://schemas.openxmlformats.org/officeDocument/2006/relationships/slide" Target="slide90.xml"/><Relationship Id="rId3" Type="http://schemas.openxmlformats.org/officeDocument/2006/relationships/slide" Target="slide70.xml"/><Relationship Id="rId7" Type="http://schemas.openxmlformats.org/officeDocument/2006/relationships/slide" Target="slide80.xml"/><Relationship Id="rId12" Type="http://schemas.openxmlformats.org/officeDocument/2006/relationships/slide" Target="slide88.xml"/><Relationship Id="rId17" Type="http://schemas.openxmlformats.org/officeDocument/2006/relationships/slide" Target="slide95.xml"/><Relationship Id="rId2" Type="http://schemas.openxmlformats.org/officeDocument/2006/relationships/image" Target="../media/image86.png"/><Relationship Id="rId16" Type="http://schemas.openxmlformats.org/officeDocument/2006/relationships/slide" Target="slide100.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7.xml"/><Relationship Id="rId5" Type="http://schemas.openxmlformats.org/officeDocument/2006/relationships/slide" Target="slide74.xml"/><Relationship Id="rId15" Type="http://schemas.openxmlformats.org/officeDocument/2006/relationships/slide" Target="slide97.xml"/><Relationship Id="rId10" Type="http://schemas.openxmlformats.org/officeDocument/2006/relationships/slide" Target="slide85.xml"/><Relationship Id="rId4" Type="http://schemas.openxmlformats.org/officeDocument/2006/relationships/slide" Target="slide72.xml"/><Relationship Id="rId9" Type="http://schemas.openxmlformats.org/officeDocument/2006/relationships/slide" Target="slide83.xml"/><Relationship Id="rId14" Type="http://schemas.openxmlformats.org/officeDocument/2006/relationships/slide" Target="slide92.xml"/></Relationships>
</file>

<file path=ppt/slides/_rels/slide95.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2.xml"/><Relationship Id="rId3" Type="http://schemas.openxmlformats.org/officeDocument/2006/relationships/slide" Target="slide72.xml"/><Relationship Id="rId7" Type="http://schemas.openxmlformats.org/officeDocument/2006/relationships/slide" Target="slide82.xml"/><Relationship Id="rId12" Type="http://schemas.openxmlformats.org/officeDocument/2006/relationships/slide" Target="slide90.xml"/><Relationship Id="rId2" Type="http://schemas.openxmlformats.org/officeDocument/2006/relationships/slide" Target="slide70.xml"/><Relationship Id="rId1" Type="http://schemas.openxmlformats.org/officeDocument/2006/relationships/slideLayout" Target="../slideLayouts/slideLayout1.xml"/><Relationship Id="rId6" Type="http://schemas.openxmlformats.org/officeDocument/2006/relationships/slide" Target="slide80.xml"/><Relationship Id="rId11" Type="http://schemas.openxmlformats.org/officeDocument/2006/relationships/slide" Target="slide88.xml"/><Relationship Id="rId5" Type="http://schemas.openxmlformats.org/officeDocument/2006/relationships/slide" Target="slide76.xml"/><Relationship Id="rId15" Type="http://schemas.openxmlformats.org/officeDocument/2006/relationships/slide" Target="slide100.xml"/><Relationship Id="rId10" Type="http://schemas.openxmlformats.org/officeDocument/2006/relationships/slide" Target="slide87.xml"/><Relationship Id="rId4" Type="http://schemas.openxmlformats.org/officeDocument/2006/relationships/slide" Target="slide74.xml"/><Relationship Id="rId9" Type="http://schemas.openxmlformats.org/officeDocument/2006/relationships/slide" Target="slide85.xml"/><Relationship Id="rId14" Type="http://schemas.openxmlformats.org/officeDocument/2006/relationships/slide" Target="slide97.xml"/></Relationships>
</file>

<file path=ppt/slides/_rels/slide96.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7.xml"/><Relationship Id="rId18" Type="http://schemas.openxmlformats.org/officeDocument/2006/relationships/slide" Target="slide100.xml"/><Relationship Id="rId3" Type="http://schemas.openxmlformats.org/officeDocument/2006/relationships/package" Target="../embeddings/Microsoft_Word_Document63.docx"/><Relationship Id="rId7" Type="http://schemas.openxmlformats.org/officeDocument/2006/relationships/slide" Target="slide74.xml"/><Relationship Id="rId12" Type="http://schemas.openxmlformats.org/officeDocument/2006/relationships/slide" Target="slide85.xml"/><Relationship Id="rId17" Type="http://schemas.openxmlformats.org/officeDocument/2006/relationships/slide" Target="slide97.xml"/><Relationship Id="rId2" Type="http://schemas.openxmlformats.org/officeDocument/2006/relationships/slideLayout" Target="../slideLayouts/slideLayout1.xml"/><Relationship Id="rId16" Type="http://schemas.openxmlformats.org/officeDocument/2006/relationships/slide" Target="slide92.xml"/><Relationship Id="rId1" Type="http://schemas.openxmlformats.org/officeDocument/2006/relationships/vmlDrawing" Target="../drawings/vmlDrawing37.vml"/><Relationship Id="rId6" Type="http://schemas.openxmlformats.org/officeDocument/2006/relationships/slide" Target="slide72.xml"/><Relationship Id="rId11" Type="http://schemas.openxmlformats.org/officeDocument/2006/relationships/slide" Target="slide83.xml"/><Relationship Id="rId5" Type="http://schemas.openxmlformats.org/officeDocument/2006/relationships/slide" Target="slide70.xml"/><Relationship Id="rId15" Type="http://schemas.openxmlformats.org/officeDocument/2006/relationships/slide" Target="slide90.xml"/><Relationship Id="rId10" Type="http://schemas.openxmlformats.org/officeDocument/2006/relationships/slide" Target="slide82.xml"/><Relationship Id="rId4" Type="http://schemas.openxmlformats.org/officeDocument/2006/relationships/image" Target="../media/image87.emf"/><Relationship Id="rId9" Type="http://schemas.openxmlformats.org/officeDocument/2006/relationships/slide" Target="slide80.xml"/><Relationship Id="rId14" Type="http://schemas.openxmlformats.org/officeDocument/2006/relationships/slide" Target="slide88.xml"/></Relationships>
</file>

<file path=ppt/slides/_rels/slide97.xml.rels><?xml version="1.0" encoding="UTF-8" standalone="yes"?>
<Relationships xmlns="http://schemas.openxmlformats.org/package/2006/relationships"><Relationship Id="rId8" Type="http://schemas.openxmlformats.org/officeDocument/2006/relationships/slide" Target="slide80.xml"/><Relationship Id="rId13" Type="http://schemas.openxmlformats.org/officeDocument/2006/relationships/slide" Target="slide88.xml"/><Relationship Id="rId3" Type="http://schemas.openxmlformats.org/officeDocument/2006/relationships/image" Target="../media/image89.png"/><Relationship Id="rId7" Type="http://schemas.openxmlformats.org/officeDocument/2006/relationships/slide" Target="slide76.xml"/><Relationship Id="rId12" Type="http://schemas.openxmlformats.org/officeDocument/2006/relationships/slide" Target="slide87.xml"/><Relationship Id="rId17" Type="http://schemas.openxmlformats.org/officeDocument/2006/relationships/slide" Target="slide100.xml"/><Relationship Id="rId2" Type="http://schemas.openxmlformats.org/officeDocument/2006/relationships/image" Target="../media/image88.png"/><Relationship Id="rId16" Type="http://schemas.openxmlformats.org/officeDocument/2006/relationships/slide" Target="slide97.xml"/><Relationship Id="rId1" Type="http://schemas.openxmlformats.org/officeDocument/2006/relationships/slideLayout" Target="../slideLayouts/slideLayout1.xml"/><Relationship Id="rId6" Type="http://schemas.openxmlformats.org/officeDocument/2006/relationships/slide" Target="slide74.xml"/><Relationship Id="rId11" Type="http://schemas.openxmlformats.org/officeDocument/2006/relationships/slide" Target="slide85.xml"/><Relationship Id="rId5" Type="http://schemas.openxmlformats.org/officeDocument/2006/relationships/slide" Target="slide72.xml"/><Relationship Id="rId15" Type="http://schemas.openxmlformats.org/officeDocument/2006/relationships/slide" Target="slide92.xml"/><Relationship Id="rId10" Type="http://schemas.openxmlformats.org/officeDocument/2006/relationships/slide" Target="slide83.xml"/><Relationship Id="rId4" Type="http://schemas.openxmlformats.org/officeDocument/2006/relationships/slide" Target="slide70.xml"/><Relationship Id="rId9" Type="http://schemas.openxmlformats.org/officeDocument/2006/relationships/slide" Target="slide82.xml"/><Relationship Id="rId14" Type="http://schemas.openxmlformats.org/officeDocument/2006/relationships/slide" Target="slide90.xml"/></Relationships>
</file>

<file path=ppt/slides/_rels/slide98.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2.xml"/><Relationship Id="rId3" Type="http://schemas.openxmlformats.org/officeDocument/2006/relationships/slide" Target="slide72.xml"/><Relationship Id="rId7" Type="http://schemas.openxmlformats.org/officeDocument/2006/relationships/slide" Target="slide82.xml"/><Relationship Id="rId12" Type="http://schemas.openxmlformats.org/officeDocument/2006/relationships/slide" Target="slide90.xml"/><Relationship Id="rId2" Type="http://schemas.openxmlformats.org/officeDocument/2006/relationships/slide" Target="slide70.xml"/><Relationship Id="rId1" Type="http://schemas.openxmlformats.org/officeDocument/2006/relationships/slideLayout" Target="../slideLayouts/slideLayout1.xml"/><Relationship Id="rId6" Type="http://schemas.openxmlformats.org/officeDocument/2006/relationships/slide" Target="slide80.xml"/><Relationship Id="rId11" Type="http://schemas.openxmlformats.org/officeDocument/2006/relationships/slide" Target="slide88.xml"/><Relationship Id="rId5" Type="http://schemas.openxmlformats.org/officeDocument/2006/relationships/slide" Target="slide76.xml"/><Relationship Id="rId15" Type="http://schemas.openxmlformats.org/officeDocument/2006/relationships/slide" Target="slide100.xml"/><Relationship Id="rId10" Type="http://schemas.openxmlformats.org/officeDocument/2006/relationships/slide" Target="slide87.xml"/><Relationship Id="rId4" Type="http://schemas.openxmlformats.org/officeDocument/2006/relationships/slide" Target="slide74.xml"/><Relationship Id="rId9" Type="http://schemas.openxmlformats.org/officeDocument/2006/relationships/slide" Target="slide85.xml"/><Relationship Id="rId14" Type="http://schemas.openxmlformats.org/officeDocument/2006/relationships/slide" Target="slide97.xml"/></Relationships>
</file>

<file path=ppt/slides/_rels/slide99.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2.xml"/><Relationship Id="rId3" Type="http://schemas.openxmlformats.org/officeDocument/2006/relationships/slide" Target="slide72.xml"/><Relationship Id="rId7" Type="http://schemas.openxmlformats.org/officeDocument/2006/relationships/slide" Target="slide82.xml"/><Relationship Id="rId12" Type="http://schemas.openxmlformats.org/officeDocument/2006/relationships/slide" Target="slide90.xml"/><Relationship Id="rId2" Type="http://schemas.openxmlformats.org/officeDocument/2006/relationships/slide" Target="slide70.xml"/><Relationship Id="rId1" Type="http://schemas.openxmlformats.org/officeDocument/2006/relationships/slideLayout" Target="../slideLayouts/slideLayout1.xml"/><Relationship Id="rId6" Type="http://schemas.openxmlformats.org/officeDocument/2006/relationships/slide" Target="slide80.xml"/><Relationship Id="rId11" Type="http://schemas.openxmlformats.org/officeDocument/2006/relationships/slide" Target="slide88.xml"/><Relationship Id="rId5" Type="http://schemas.openxmlformats.org/officeDocument/2006/relationships/slide" Target="slide76.xml"/><Relationship Id="rId15" Type="http://schemas.openxmlformats.org/officeDocument/2006/relationships/slide" Target="slide100.xml"/><Relationship Id="rId10" Type="http://schemas.openxmlformats.org/officeDocument/2006/relationships/slide" Target="slide87.xml"/><Relationship Id="rId4" Type="http://schemas.openxmlformats.org/officeDocument/2006/relationships/slide" Target="slide74.xml"/><Relationship Id="rId9" Type="http://schemas.openxmlformats.org/officeDocument/2006/relationships/slide" Target="slide85.xml"/><Relationship Id="rId14" Type="http://schemas.openxmlformats.org/officeDocument/2006/relationships/slide" Target="slide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474" y="4082528"/>
            <a:ext cx="7704856"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69632" y="4520630"/>
            <a:ext cx="6737742" cy="609398"/>
          </a:xfrm>
          <a:prstGeom prst="rect">
            <a:avLst/>
          </a:prstGeom>
        </p:spPr>
        <p:txBody>
          <a:bodyPr wrap="none">
            <a:spAutoFit/>
          </a:bodyPr>
          <a:lstStyle/>
          <a:p>
            <a:pPr algn="just">
              <a:lnSpc>
                <a:spcPct val="120000"/>
              </a:lnSpc>
            </a:pPr>
            <a:r>
              <a:rPr lang="zh-CN" altLang="zh-CN" sz="2800" b="1" dirty="0">
                <a:solidFill>
                  <a:schemeClr val="bg1"/>
                </a:solidFill>
                <a:latin typeface="Times New Roman" pitchFamily="18" charset="0"/>
                <a:ea typeface="微软雅黑"/>
                <a:cs typeface="Times New Roman" pitchFamily="18" charset="0"/>
              </a:rPr>
              <a:t>第</a:t>
            </a:r>
            <a:r>
              <a:rPr lang="en-US" altLang="zh-CN" sz="2800" b="1" dirty="0">
                <a:solidFill>
                  <a:schemeClr val="bg1"/>
                </a:solidFill>
                <a:latin typeface="Times New Roman" pitchFamily="18" charset="0"/>
                <a:ea typeface="微软雅黑"/>
                <a:cs typeface="Times New Roman" pitchFamily="18" charset="0"/>
              </a:rPr>
              <a:t>4</a:t>
            </a:r>
            <a:r>
              <a:rPr lang="zh-CN" altLang="zh-CN" sz="2800" b="1" dirty="0" smtClean="0">
                <a:solidFill>
                  <a:schemeClr val="bg1"/>
                </a:solidFill>
                <a:latin typeface="Times New Roman" pitchFamily="18" charset="0"/>
                <a:ea typeface="微软雅黑"/>
                <a:cs typeface="Times New Roman" pitchFamily="18" charset="0"/>
              </a:rPr>
              <a:t>讲</a:t>
            </a:r>
            <a:r>
              <a:rPr lang="en-US" altLang="zh-CN" sz="2800" b="1" dirty="0">
                <a:solidFill>
                  <a:schemeClr val="bg1"/>
                </a:solidFill>
                <a:latin typeface="Times New Roman" pitchFamily="18" charset="0"/>
                <a:ea typeface="微软雅黑"/>
                <a:cs typeface="Times New Roman" pitchFamily="18" charset="0"/>
              </a:rPr>
              <a:t> </a:t>
            </a:r>
            <a:r>
              <a:rPr lang="en-US" altLang="zh-CN" sz="2800" b="1" dirty="0" smtClean="0">
                <a:solidFill>
                  <a:schemeClr val="bg1"/>
                </a:solidFill>
                <a:latin typeface="Times New Roman" pitchFamily="18" charset="0"/>
                <a:ea typeface="微软雅黑"/>
                <a:cs typeface="Times New Roman" pitchFamily="18" charset="0"/>
              </a:rPr>
              <a:t>  </a:t>
            </a:r>
            <a:r>
              <a:rPr lang="zh-CN" altLang="zh-CN" sz="2800" b="1" dirty="0" smtClean="0">
                <a:solidFill>
                  <a:schemeClr val="bg1"/>
                </a:solidFill>
                <a:latin typeface="Times New Roman" pitchFamily="18" charset="0"/>
                <a:ea typeface="微软雅黑"/>
                <a:cs typeface="Times New Roman" pitchFamily="18" charset="0"/>
              </a:rPr>
              <a:t>一定</a:t>
            </a:r>
            <a:r>
              <a:rPr lang="zh-CN" altLang="zh-CN" sz="2800" b="1" dirty="0">
                <a:solidFill>
                  <a:schemeClr val="bg1"/>
                </a:solidFill>
                <a:latin typeface="Times New Roman" pitchFamily="18" charset="0"/>
                <a:ea typeface="微软雅黑"/>
                <a:cs typeface="Times New Roman" pitchFamily="18" charset="0"/>
              </a:rPr>
              <a:t>物质的量浓度</a:t>
            </a:r>
            <a:r>
              <a:rPr lang="zh-CN" altLang="en-US" sz="2800" b="1" dirty="0">
                <a:solidFill>
                  <a:schemeClr val="bg1"/>
                </a:solidFill>
                <a:latin typeface="Times New Roman" pitchFamily="18" charset="0"/>
                <a:ea typeface="微软雅黑"/>
                <a:cs typeface="Times New Roman" pitchFamily="18" charset="0"/>
              </a:rPr>
              <a:t>的</a:t>
            </a:r>
            <a:r>
              <a:rPr lang="zh-CN" altLang="zh-CN" sz="2800" b="1" dirty="0" smtClean="0">
                <a:solidFill>
                  <a:schemeClr val="bg1"/>
                </a:solidFill>
                <a:latin typeface="Times New Roman" pitchFamily="18" charset="0"/>
                <a:ea typeface="微软雅黑"/>
                <a:cs typeface="Times New Roman" pitchFamily="18" charset="0"/>
              </a:rPr>
              <a:t>溶液及其配制</a:t>
            </a:r>
            <a:endParaRPr lang="zh-CN" altLang="zh-CN" sz="2800" b="1" dirty="0">
              <a:solidFill>
                <a:schemeClr val="bg1"/>
              </a:solidFill>
              <a:latin typeface="Times New Roman" pitchFamily="18" charset="0"/>
              <a:ea typeface="微软雅黑"/>
              <a:cs typeface="Times New Roman" pitchFamily="18" charset="0"/>
            </a:endParaRP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0117" y="549474"/>
            <a:ext cx="11387175" cy="1415748"/>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在标准状况下，将</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 A</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摩尔质量为</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溶于</a:t>
            </a:r>
            <a:r>
              <a:rPr lang="en-US" altLang="zh-CN" sz="2800" kern="100" dirty="0">
                <a:latin typeface="Times New Roman"/>
                <a:ea typeface="华文细黑"/>
                <a:cs typeface="Courier New"/>
              </a:rPr>
              <a:t>0.1 L</a:t>
            </a:r>
            <a:r>
              <a:rPr lang="zh-CN" altLang="zh-CN" sz="2800" kern="100" dirty="0">
                <a:latin typeface="Times New Roman"/>
                <a:ea typeface="华文细黑"/>
                <a:cs typeface="Times New Roman"/>
              </a:rPr>
              <a:t>水中，所得溶液的密度为</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，则此溶液的物质的量浓度</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9317804"/>
              </p:ext>
            </p:extLst>
          </p:nvPr>
        </p:nvGraphicFramePr>
        <p:xfrm>
          <a:off x="402918" y="1804413"/>
          <a:ext cx="8512175" cy="2105025"/>
        </p:xfrm>
        <a:graphic>
          <a:graphicData uri="http://schemas.openxmlformats.org/presentationml/2006/ole">
            <mc:AlternateContent xmlns:mc="http://schemas.openxmlformats.org/markup-compatibility/2006">
              <mc:Choice xmlns:v="urn:schemas-microsoft-com:vml" Requires="v">
                <p:oleObj spid="_x0000_s5638" name="文档" r:id="rId3" imgW="8512552" imgH="2105216" progId="Word.Document.12">
                  <p:embed/>
                </p:oleObj>
              </mc:Choice>
              <mc:Fallback>
                <p:oleObj name="文档" r:id="rId3" imgW="8512552" imgH="2105216" progId="Word.Document.12">
                  <p:embed/>
                  <p:pic>
                    <p:nvPicPr>
                      <p:cNvPr id="0" name=""/>
                      <p:cNvPicPr/>
                      <p:nvPr/>
                    </p:nvPicPr>
                    <p:blipFill>
                      <a:blip r:embed="rId4"/>
                      <a:stretch>
                        <a:fillRect/>
                      </a:stretch>
                    </p:blipFill>
                    <p:spPr>
                      <a:xfrm>
                        <a:off x="402918" y="1804413"/>
                        <a:ext cx="8512175" cy="21050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982759963"/>
              </p:ext>
            </p:extLst>
          </p:nvPr>
        </p:nvGraphicFramePr>
        <p:xfrm>
          <a:off x="346141" y="3526875"/>
          <a:ext cx="11520487" cy="3190875"/>
        </p:xfrm>
        <a:graphic>
          <a:graphicData uri="http://schemas.openxmlformats.org/presentationml/2006/ole">
            <mc:AlternateContent xmlns:mc="http://schemas.openxmlformats.org/markup-compatibility/2006">
              <mc:Choice xmlns:v="urn:schemas-microsoft-com:vml" Requires="v">
                <p:oleObj spid="_x0000_s5639" name="文档" r:id="rId5" imgW="11530178" imgH="3184944" progId="Word.Document.12">
                  <p:embed/>
                </p:oleObj>
              </mc:Choice>
              <mc:Fallback>
                <p:oleObj name="文档" r:id="rId5" imgW="11530178" imgH="3184944" progId="Word.Document.12">
                  <p:embed/>
                  <p:pic>
                    <p:nvPicPr>
                      <p:cNvPr id="0" name=""/>
                      <p:cNvPicPr/>
                      <p:nvPr/>
                    </p:nvPicPr>
                    <p:blipFill>
                      <a:blip r:embed="rId6"/>
                      <a:stretch>
                        <a:fillRect/>
                      </a:stretch>
                    </p:blipFill>
                    <p:spPr>
                      <a:xfrm>
                        <a:off x="346141" y="3526875"/>
                        <a:ext cx="11520487" cy="3190875"/>
                      </a:xfrm>
                      <a:prstGeom prst="rect">
                        <a:avLst/>
                      </a:prstGeom>
                    </p:spPr>
                  </p:pic>
                </p:oleObj>
              </mc:Fallback>
            </mc:AlternateContent>
          </a:graphicData>
        </a:graphic>
      </p:graphicFrame>
      <p:sp>
        <p:nvSpPr>
          <p:cNvPr id="3" name="矩形 2"/>
          <p:cNvSpPr/>
          <p:nvPr/>
        </p:nvSpPr>
        <p:spPr>
          <a:xfrm>
            <a:off x="10766627" y="1232007"/>
            <a:ext cx="458780" cy="830997"/>
          </a:xfrm>
          <a:prstGeom prst="rect">
            <a:avLst/>
          </a:prstGeom>
        </p:spPr>
        <p:txBody>
          <a:bodyPr wrap="none">
            <a:spAutoFit/>
          </a:bodyPr>
          <a:lstStyle/>
          <a:p>
            <a:pPr algn="just">
              <a:lnSpc>
                <a:spcPct val="150000"/>
              </a:lnSpc>
              <a:tabLst>
                <a:tab pos="1890395" algn="l"/>
              </a:tabLst>
            </a:pPr>
            <a:r>
              <a:rPr lang="en-US" altLang="zh-CN" sz="3200" b="1" kern="100" dirty="0" smtClean="0">
                <a:solidFill>
                  <a:srgbClr val="FF0000"/>
                </a:solidFill>
                <a:latin typeface="Times New Roman"/>
                <a:ea typeface="华文细黑"/>
                <a:cs typeface="Courier New"/>
              </a:rPr>
              <a:t>B</a:t>
            </a:r>
            <a:endParaRPr lang="zh-CN" altLang="zh-CN" sz="3200" b="1" kern="100" dirty="0">
              <a:solidFill>
                <a:srgbClr val="FF0000"/>
              </a:solidFill>
              <a:latin typeface="Times New Roman"/>
              <a:ea typeface="华文细黑"/>
              <a:cs typeface="Courier New"/>
            </a:endParaRPr>
          </a:p>
        </p:txBody>
      </p:sp>
      <p:sp>
        <p:nvSpPr>
          <p:cNvPr id="17" name="Rectangle 21">
            <a:hlinkClick r:id="rId7"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8"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9"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10"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11"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2"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3"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Rectangle 21">
            <a:hlinkClick r:id="rId14"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Rectangle 21">
            <a:hlinkClick r:id="rId15"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6" name="矩形 2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矩形 15"/>
          <p:cNvSpPr/>
          <p:nvPr/>
        </p:nvSpPr>
        <p:spPr>
          <a:xfrm>
            <a:off x="7423968" y="2094714"/>
            <a:ext cx="4673610" cy="523220"/>
          </a:xfrm>
          <a:prstGeom prst="rect">
            <a:avLst/>
          </a:prstGeom>
        </p:spPr>
        <p:txBody>
          <a:bodyPr wrap="square">
            <a:spAutoFit/>
          </a:bodyPr>
          <a:lstStyle/>
          <a:p>
            <a:pPr marL="457200" indent="-457200">
              <a:buFont typeface="Wingdings" panose="05000000000000000000" pitchFamily="2" charset="2"/>
              <a:buChar char="Ø"/>
            </a:pPr>
            <a:r>
              <a:rPr lang="zh-CN" altLang="en-US" sz="2800" b="1" kern="100" dirty="0" smtClean="0">
                <a:solidFill>
                  <a:srgbClr val="FF0000"/>
                </a:solidFill>
                <a:latin typeface="Times New Roman"/>
                <a:ea typeface="华文细黑"/>
                <a:cs typeface="Times New Roman"/>
              </a:rPr>
              <a:t>关键在于求溶液的体积</a:t>
            </a:r>
            <a:endParaRPr lang="zh-CN" altLang="en-US" sz="2800" b="1"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7335" y="693490"/>
            <a:ext cx="11873194" cy="5909310"/>
          </a:xfrm>
          <a:prstGeom prst="rect">
            <a:avLst/>
          </a:prstGeom>
        </p:spPr>
        <p:txBody>
          <a:bodyPr>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14.</a:t>
            </a:r>
            <a:r>
              <a:rPr lang="zh-CN" altLang="zh-CN" sz="2800" kern="100" dirty="0">
                <a:solidFill>
                  <a:prstClr val="black"/>
                </a:solidFill>
                <a:latin typeface="Times New Roman"/>
                <a:ea typeface="华文细黑"/>
                <a:cs typeface="Times New Roman"/>
              </a:rPr>
              <a:t>工业上黄铜矿</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主要成分</a:t>
            </a:r>
            <a:r>
              <a:rPr lang="en-US" altLang="zh-CN" sz="2800" kern="100" dirty="0">
                <a:solidFill>
                  <a:prstClr val="black"/>
                </a:solidFill>
                <a:latin typeface="Times New Roman"/>
                <a:ea typeface="华文细黑"/>
                <a:cs typeface="Courier New"/>
              </a:rPr>
              <a:t>X</a:t>
            </a:r>
            <a:r>
              <a:rPr lang="zh-CN" altLang="zh-CN" sz="2800" kern="100" dirty="0">
                <a:solidFill>
                  <a:prstClr val="black"/>
                </a:solidFill>
                <a:latin typeface="Times New Roman"/>
                <a:ea typeface="华文细黑"/>
                <a:cs typeface="Times New Roman"/>
              </a:rPr>
              <a:t>是由</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a:t>
            </a:r>
            <a:r>
              <a:rPr lang="zh-CN" altLang="zh-CN" sz="2800" kern="100" dirty="0">
                <a:solidFill>
                  <a:prstClr val="black"/>
                </a:solidFill>
                <a:latin typeface="Times New Roman"/>
                <a:ea typeface="华文细黑"/>
                <a:cs typeface="Times New Roman"/>
              </a:rPr>
              <a:t>三种元素组成的盐</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为确定</a:t>
            </a:r>
            <a:r>
              <a:rPr lang="en-US" altLang="zh-CN" sz="2800" kern="100" dirty="0">
                <a:solidFill>
                  <a:prstClr val="black"/>
                </a:solidFill>
                <a:latin typeface="Times New Roman"/>
                <a:ea typeface="华文细黑"/>
                <a:cs typeface="Courier New"/>
              </a:rPr>
              <a:t>X</a:t>
            </a:r>
            <a:r>
              <a:rPr lang="zh-CN" altLang="zh-CN" sz="2800" kern="100" dirty="0">
                <a:solidFill>
                  <a:prstClr val="black"/>
                </a:solidFill>
                <a:latin typeface="Times New Roman"/>
                <a:ea typeface="华文细黑"/>
                <a:cs typeface="Times New Roman"/>
              </a:rPr>
              <a:t>的化学式，通过以下实验测定：</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宋体"/>
                <a:ea typeface="华文细黑"/>
                <a:cs typeface="Times New Roman"/>
              </a:rPr>
              <a:t>①</a:t>
            </a:r>
            <a:r>
              <a:rPr lang="zh-CN" altLang="zh-CN" sz="2800" kern="100" dirty="0">
                <a:solidFill>
                  <a:prstClr val="black"/>
                </a:solidFill>
                <a:latin typeface="Times New Roman"/>
                <a:ea typeface="华文细黑"/>
                <a:cs typeface="Times New Roman"/>
              </a:rPr>
              <a:t>准备称取</a:t>
            </a:r>
            <a:r>
              <a:rPr lang="en-US" altLang="zh-CN" sz="2800" kern="100" dirty="0">
                <a:solidFill>
                  <a:prstClr val="black"/>
                </a:solidFill>
                <a:latin typeface="Times New Roman"/>
                <a:ea typeface="华文细黑"/>
                <a:cs typeface="Courier New"/>
              </a:rPr>
              <a:t>11.04 g</a:t>
            </a:r>
            <a:r>
              <a:rPr lang="zh-CN" altLang="zh-CN" sz="2800" kern="100" dirty="0">
                <a:solidFill>
                  <a:prstClr val="black"/>
                </a:solidFill>
                <a:latin typeface="Times New Roman"/>
                <a:ea typeface="华文细黑"/>
                <a:cs typeface="Times New Roman"/>
              </a:rPr>
              <a:t>样品，全部溶于</a:t>
            </a:r>
            <a:r>
              <a:rPr lang="en-US" altLang="zh-CN" sz="2800" kern="100" dirty="0">
                <a:solidFill>
                  <a:prstClr val="black"/>
                </a:solidFill>
                <a:latin typeface="Times New Roman"/>
                <a:ea typeface="华文细黑"/>
                <a:cs typeface="Courier New"/>
              </a:rPr>
              <a:t>200 mL</a:t>
            </a:r>
            <a:r>
              <a:rPr lang="zh-CN" altLang="zh-CN" sz="2800" kern="100" dirty="0">
                <a:solidFill>
                  <a:prstClr val="black"/>
                </a:solidFill>
                <a:latin typeface="Times New Roman"/>
                <a:ea typeface="华文细黑"/>
                <a:cs typeface="Times New Roman"/>
              </a:rPr>
              <a:t>的浓</a:t>
            </a:r>
            <a:r>
              <a:rPr lang="en-US" altLang="zh-CN" sz="2800" kern="100" dirty="0">
                <a:solidFill>
                  <a:prstClr val="black"/>
                </a:solidFill>
                <a:latin typeface="Times New Roman"/>
                <a:ea typeface="华文细黑"/>
                <a:cs typeface="Courier New"/>
              </a:rPr>
              <a:t>HNO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中，反应后的溶液加水稀释至</a:t>
            </a:r>
            <a:r>
              <a:rPr lang="en-US" altLang="zh-CN" sz="2800" kern="100" dirty="0">
                <a:solidFill>
                  <a:prstClr val="black"/>
                </a:solidFill>
                <a:latin typeface="Times New Roman"/>
                <a:ea typeface="华文细黑"/>
                <a:cs typeface="Courier New"/>
              </a:rPr>
              <a:t>2 L</a:t>
            </a:r>
            <a:r>
              <a:rPr lang="zh-CN" altLang="zh-CN" sz="2800" kern="100" dirty="0">
                <a:solidFill>
                  <a:prstClr val="black"/>
                </a:solidFill>
                <a:latin typeface="Times New Roman"/>
                <a:ea typeface="华文细黑"/>
                <a:cs typeface="Times New Roman"/>
              </a:rPr>
              <a:t>时测得其</a:t>
            </a:r>
            <a:r>
              <a:rPr lang="en-US" altLang="zh-CN" sz="2800" kern="100" dirty="0">
                <a:solidFill>
                  <a:prstClr val="black"/>
                </a:solidFill>
                <a:latin typeface="Times New Roman"/>
                <a:ea typeface="华文细黑"/>
                <a:cs typeface="Courier New"/>
              </a:rPr>
              <a:t>pH</a:t>
            </a:r>
            <a:r>
              <a:rPr lang="zh-CN" altLang="zh-CN" sz="2800" kern="100" dirty="0">
                <a:solidFill>
                  <a:prstClr val="black"/>
                </a:solidFill>
                <a:latin typeface="Times New Roman"/>
                <a:ea typeface="华文细黑"/>
                <a:cs typeface="Times New Roman"/>
              </a:rPr>
              <a:t>为</a:t>
            </a:r>
            <a:r>
              <a:rPr lang="en-US" altLang="zh-CN" sz="2800" kern="100" dirty="0">
                <a:solidFill>
                  <a:prstClr val="black"/>
                </a:solidFill>
                <a:latin typeface="Times New Roman"/>
                <a:ea typeface="华文细黑"/>
                <a:cs typeface="Courier New"/>
              </a:rPr>
              <a:t>0</a:t>
            </a:r>
            <a:r>
              <a:rPr lang="zh-CN" altLang="zh-CN" sz="2800" kern="100" dirty="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将稀释后的溶液分为两等份，向其中一份溶液中滴加</a:t>
            </a:r>
            <a:r>
              <a:rPr lang="en-US" altLang="zh-CN" sz="2800" kern="100" dirty="0">
                <a:solidFill>
                  <a:prstClr val="black"/>
                </a:solidFill>
                <a:latin typeface="Times New Roman"/>
                <a:ea typeface="华文细黑"/>
                <a:cs typeface="Courier New"/>
              </a:rPr>
              <a:t>5.75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的</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溶液，当加入的</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溶液体积为</a:t>
            </a:r>
            <a:r>
              <a:rPr lang="en-US" altLang="zh-CN" sz="2800" kern="100" dirty="0">
                <a:solidFill>
                  <a:prstClr val="black"/>
                </a:solidFill>
                <a:latin typeface="Times New Roman"/>
                <a:ea typeface="华文细黑"/>
                <a:cs typeface="Courier New"/>
              </a:rPr>
              <a:t>200 mL</a:t>
            </a:r>
            <a:r>
              <a:rPr lang="zh-CN" altLang="zh-CN" sz="2800" kern="100" dirty="0">
                <a:solidFill>
                  <a:prstClr val="black"/>
                </a:solidFill>
                <a:latin typeface="Times New Roman"/>
                <a:ea typeface="华文细黑"/>
                <a:cs typeface="Times New Roman"/>
              </a:rPr>
              <a:t>时，正好沉淀完全；向另一份溶液中滴加</a:t>
            </a:r>
            <a:r>
              <a:rPr lang="en-US" altLang="zh-CN" sz="2800" kern="100" dirty="0">
                <a:solidFill>
                  <a:prstClr val="black"/>
                </a:solidFill>
                <a:latin typeface="Times New Roman"/>
                <a:ea typeface="华文细黑"/>
                <a:cs typeface="Courier New"/>
              </a:rPr>
              <a:t>0.600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en-US" altLang="zh-CN" sz="2800" kern="100" dirty="0">
                <a:solidFill>
                  <a:prstClr val="black"/>
                </a:solidFill>
                <a:latin typeface="Times New Roman"/>
                <a:ea typeface="华文细黑"/>
                <a:cs typeface="Courier New"/>
              </a:rPr>
              <a:t> Ba(NO</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溶液，当加入的</a:t>
            </a:r>
            <a:r>
              <a:rPr lang="en-US" altLang="zh-CN" sz="2800" kern="100" dirty="0">
                <a:solidFill>
                  <a:prstClr val="black"/>
                </a:solidFill>
                <a:latin typeface="Times New Roman"/>
                <a:ea typeface="华文细黑"/>
                <a:cs typeface="Courier New"/>
              </a:rPr>
              <a:t>Ba(NO</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溶液体积为</a:t>
            </a:r>
            <a:r>
              <a:rPr lang="en-US" altLang="zh-CN" sz="2800" kern="100" dirty="0">
                <a:solidFill>
                  <a:prstClr val="black"/>
                </a:solidFill>
                <a:latin typeface="Times New Roman"/>
                <a:ea typeface="华文细黑"/>
                <a:cs typeface="Courier New"/>
              </a:rPr>
              <a:t>100 mL</a:t>
            </a:r>
            <a:r>
              <a:rPr lang="zh-CN" altLang="zh-CN" sz="2800" kern="100" dirty="0">
                <a:solidFill>
                  <a:prstClr val="black"/>
                </a:solidFill>
                <a:latin typeface="Times New Roman"/>
                <a:ea typeface="华文细黑"/>
                <a:cs typeface="Times New Roman"/>
              </a:rPr>
              <a:t>时，正好沉淀完全。</a:t>
            </a:r>
            <a:endParaRPr lang="zh-CN" altLang="zh-CN" sz="1050" kern="100" dirty="0">
              <a:solidFill>
                <a:prstClr val="black"/>
              </a:solidFill>
              <a:latin typeface="宋体"/>
              <a:cs typeface="Courier New"/>
            </a:endParaRPr>
          </a:p>
          <a:p>
            <a:pPr lvl="0" algn="just">
              <a:lnSpc>
                <a:spcPct val="150000"/>
              </a:lnSpc>
              <a:tabLst>
                <a:tab pos="1890395" algn="l"/>
              </a:tabLst>
            </a:pPr>
            <a:r>
              <a:rPr lang="zh-CN" altLang="zh-CN" sz="2800" kern="100" dirty="0">
                <a:solidFill>
                  <a:prstClr val="black"/>
                </a:solidFill>
                <a:latin typeface="Times New Roman"/>
                <a:ea typeface="华文细黑"/>
                <a:cs typeface="Times New Roman"/>
              </a:rPr>
              <a:t>通过计算确定</a:t>
            </a:r>
            <a:r>
              <a:rPr lang="en-US" altLang="zh-CN" sz="2800" kern="100" dirty="0">
                <a:solidFill>
                  <a:prstClr val="black"/>
                </a:solidFill>
                <a:latin typeface="Times New Roman"/>
                <a:ea typeface="华文细黑"/>
                <a:cs typeface="Courier New"/>
              </a:rPr>
              <a:t>X</a:t>
            </a:r>
            <a:r>
              <a:rPr lang="zh-CN" altLang="zh-CN" sz="2800" kern="100" dirty="0">
                <a:solidFill>
                  <a:prstClr val="black"/>
                </a:solidFill>
                <a:latin typeface="Times New Roman"/>
                <a:ea typeface="华文细黑"/>
                <a:cs typeface="Times New Roman"/>
              </a:rPr>
              <a:t>的化学式</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写出计算过程</a:t>
            </a:r>
            <a:r>
              <a:rPr lang="en-US" altLang="zh-CN" sz="2800" kern="100" dirty="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sp>
        <p:nvSpPr>
          <p:cNvPr id="19"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矩形 3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6" name="圆角矩形 35">
            <a:hlinkClick r:id="rId1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37" name="圆角矩形 36">
            <a:hlinkClick r:id="rId17" action="ppaction://hlinksldjump"/>
          </p:cNvPr>
          <p:cNvSpPr/>
          <p:nvPr/>
        </p:nvSpPr>
        <p:spPr>
          <a:xfrm>
            <a:off x="10327874"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04110877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189135" y="693490"/>
            <a:ext cx="11755638" cy="3323987"/>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zh-CN" altLang="zh-CN" sz="2800" kern="100" dirty="0">
                <a:solidFill>
                  <a:schemeClr val="accent6">
                    <a:lumMod val="75000"/>
                  </a:schemeClr>
                </a:solidFill>
                <a:latin typeface="Times New Roman"/>
                <a:ea typeface="华文细黑"/>
                <a:cs typeface="Times New Roman"/>
              </a:rPr>
              <a:t>原溶液</a:t>
            </a:r>
            <a:r>
              <a:rPr lang="zh-CN" altLang="zh-CN" sz="2800" kern="100" dirty="0" smtClean="0">
                <a:solidFill>
                  <a:schemeClr val="accent6">
                    <a:lumMod val="75000"/>
                  </a:schemeClr>
                </a:solidFill>
                <a:latin typeface="Times New Roman"/>
                <a:ea typeface="华文细黑"/>
                <a:cs typeface="Times New Roman"/>
              </a:rPr>
              <a:t>中</a:t>
            </a:r>
            <a:r>
              <a:rPr lang="en-US" altLang="zh-CN" sz="2800" kern="100" dirty="0" smtClean="0">
                <a:solidFill>
                  <a:schemeClr val="accent6">
                    <a:lumMod val="75000"/>
                  </a:schemeClr>
                </a:solidFill>
                <a:latin typeface="Times New Roman"/>
                <a:ea typeface="华文细黑"/>
                <a:cs typeface="Courier New"/>
              </a:rPr>
              <a:t>         </a:t>
            </a:r>
            <a:r>
              <a:rPr lang="zh-CN" altLang="zh-CN" sz="2800" kern="100" dirty="0" smtClean="0">
                <a:solidFill>
                  <a:schemeClr val="accent6">
                    <a:lumMod val="75000"/>
                  </a:schemeClr>
                </a:solidFill>
                <a:latin typeface="Times New Roman"/>
                <a:ea typeface="华文细黑"/>
                <a:cs typeface="Times New Roman"/>
              </a:rPr>
              <a:t>的</a:t>
            </a:r>
            <a:r>
              <a:rPr lang="zh-CN" altLang="zh-CN" sz="2800" kern="100" dirty="0">
                <a:solidFill>
                  <a:schemeClr val="accent6">
                    <a:lumMod val="75000"/>
                  </a:schemeClr>
                </a:solidFill>
                <a:latin typeface="Times New Roman"/>
                <a:ea typeface="华文细黑"/>
                <a:cs typeface="Times New Roman"/>
              </a:rPr>
              <a:t>物质的量为</a:t>
            </a:r>
            <a:r>
              <a:rPr lang="en-US" altLang="zh-CN" sz="2800" kern="100" dirty="0">
                <a:solidFill>
                  <a:schemeClr val="accent6">
                    <a:lumMod val="75000"/>
                  </a:schemeClr>
                </a:solidFill>
                <a:latin typeface="Times New Roman"/>
                <a:ea typeface="华文细黑"/>
                <a:cs typeface="Courier New"/>
              </a:rPr>
              <a:t>100 mL</a:t>
            </a:r>
            <a:r>
              <a:rPr lang="en-US" altLang="zh-CN" sz="2800" kern="100" dirty="0">
                <a:solidFill>
                  <a:schemeClr val="accent6">
                    <a:lumMod val="75000"/>
                  </a:schemeClr>
                </a:solidFill>
                <a:latin typeface="宋体"/>
                <a:ea typeface="华文细黑"/>
                <a:cs typeface="Times New Roman"/>
              </a:rPr>
              <a:t>×</a:t>
            </a:r>
            <a:r>
              <a:rPr lang="en-US" altLang="zh-CN" sz="2800" kern="100" dirty="0">
                <a:solidFill>
                  <a:schemeClr val="accent6">
                    <a:lumMod val="75000"/>
                  </a:schemeClr>
                </a:solidFill>
                <a:latin typeface="Times New Roman"/>
                <a:ea typeface="华文细黑"/>
                <a:cs typeface="Courier New"/>
              </a:rPr>
              <a:t>0.600 </a:t>
            </a:r>
            <a:r>
              <a:rPr lang="en-US" altLang="zh-CN" sz="2800" kern="100" dirty="0" err="1">
                <a:solidFill>
                  <a:schemeClr val="accent6">
                    <a:lumMod val="75000"/>
                  </a:schemeClr>
                </a:solidFill>
                <a:latin typeface="Times New Roman"/>
                <a:ea typeface="华文细黑"/>
                <a:cs typeface="Courier New"/>
              </a:rPr>
              <a:t>mol·L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cs typeface="Courier New"/>
              </a:rPr>
              <a:t>1</a:t>
            </a:r>
            <a:r>
              <a:rPr lang="en-US" altLang="zh-CN" sz="2800" kern="100" dirty="0">
                <a:solidFill>
                  <a:schemeClr val="accent6">
                    <a:lumMod val="75000"/>
                  </a:schemeClr>
                </a:solidFill>
                <a:latin typeface="宋体"/>
                <a:ea typeface="华文细黑"/>
                <a:cs typeface="Times New Roman"/>
              </a:rPr>
              <a:t>×</a:t>
            </a:r>
            <a:r>
              <a:rPr lang="en-US" altLang="zh-CN" sz="2800" kern="1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0.12 </a:t>
            </a:r>
            <a:r>
              <a:rPr lang="en-US" altLang="zh-CN" sz="2800" kern="100" dirty="0" err="1">
                <a:solidFill>
                  <a:schemeClr val="accent6">
                    <a:lumMod val="75000"/>
                  </a:schemeClr>
                </a:solidFill>
                <a:latin typeface="Times New Roman"/>
                <a:ea typeface="华文细黑"/>
                <a:cs typeface="Courier New"/>
              </a:rPr>
              <a:t>mol</a:t>
            </a:r>
            <a:endParaRPr lang="zh-CN" altLang="zh-CN" sz="2800" kern="100" dirty="0">
              <a:solidFill>
                <a:schemeClr val="accent6">
                  <a:lumMod val="75000"/>
                </a:schemeClr>
              </a:solidFill>
              <a:latin typeface="宋体"/>
              <a:cs typeface="Courier New"/>
            </a:endParaRPr>
          </a:p>
          <a:p>
            <a:pPr algn="just">
              <a:lnSpc>
                <a:spcPct val="150000"/>
              </a:lnSpc>
              <a:spcAft>
                <a:spcPts val="0"/>
              </a:spcAft>
              <a:tabLst>
                <a:tab pos="1890395" algn="l"/>
              </a:tabLst>
            </a:pPr>
            <a:r>
              <a:rPr lang="zh-CN" altLang="zh-CN" sz="2800" kern="100" dirty="0">
                <a:solidFill>
                  <a:schemeClr val="accent6">
                    <a:lumMod val="75000"/>
                  </a:schemeClr>
                </a:solidFill>
                <a:latin typeface="Times New Roman"/>
                <a:ea typeface="华文细黑"/>
                <a:cs typeface="Times New Roman"/>
              </a:rPr>
              <a:t>加入</a:t>
            </a:r>
            <a:r>
              <a:rPr lang="en-US" altLang="zh-CN" sz="2800" kern="100" dirty="0" err="1">
                <a:solidFill>
                  <a:schemeClr val="accent6">
                    <a:lumMod val="75000"/>
                  </a:schemeClr>
                </a:solidFill>
                <a:latin typeface="Times New Roman"/>
                <a:ea typeface="华文细黑"/>
                <a:cs typeface="Courier New"/>
              </a:rPr>
              <a:t>NaOH</a:t>
            </a:r>
            <a:r>
              <a:rPr lang="zh-CN" altLang="zh-CN" sz="2800" kern="100" dirty="0">
                <a:solidFill>
                  <a:schemeClr val="accent6">
                    <a:lumMod val="75000"/>
                  </a:schemeClr>
                </a:solidFill>
                <a:latin typeface="Times New Roman"/>
                <a:ea typeface="华文细黑"/>
                <a:cs typeface="Times New Roman"/>
              </a:rPr>
              <a:t>的物质的量：</a:t>
            </a:r>
            <a:r>
              <a:rPr lang="en-US" altLang="zh-CN" sz="2800" kern="100" dirty="0">
                <a:solidFill>
                  <a:schemeClr val="accent6">
                    <a:lumMod val="75000"/>
                  </a:schemeClr>
                </a:solidFill>
                <a:latin typeface="Times New Roman"/>
                <a:ea typeface="华文细黑"/>
                <a:cs typeface="Courier New"/>
              </a:rPr>
              <a:t>200 mL</a:t>
            </a:r>
            <a:r>
              <a:rPr lang="en-US" altLang="zh-CN" sz="2800" kern="100" dirty="0">
                <a:solidFill>
                  <a:schemeClr val="accent6">
                    <a:lumMod val="75000"/>
                  </a:schemeClr>
                </a:solidFill>
                <a:latin typeface="宋体"/>
                <a:ea typeface="华文细黑"/>
                <a:cs typeface="Times New Roman"/>
              </a:rPr>
              <a:t>×</a:t>
            </a:r>
            <a:r>
              <a:rPr lang="en-US" altLang="zh-CN" sz="2800" kern="100" dirty="0">
                <a:solidFill>
                  <a:schemeClr val="accent6">
                    <a:lumMod val="75000"/>
                  </a:schemeClr>
                </a:solidFill>
                <a:latin typeface="Times New Roman"/>
                <a:ea typeface="华文细黑"/>
                <a:cs typeface="Courier New"/>
              </a:rPr>
              <a:t>5.750 00 </a:t>
            </a:r>
            <a:r>
              <a:rPr lang="en-US" altLang="zh-CN" sz="2800" kern="100" dirty="0" err="1">
                <a:solidFill>
                  <a:schemeClr val="accent6">
                    <a:lumMod val="75000"/>
                  </a:schemeClr>
                </a:solidFill>
                <a:latin typeface="Times New Roman"/>
                <a:ea typeface="华文细黑"/>
                <a:cs typeface="Courier New"/>
              </a:rPr>
              <a:t>mol·L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cs typeface="Courier New"/>
              </a:rPr>
              <a:t>1</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1.15 </a:t>
            </a:r>
            <a:r>
              <a:rPr lang="en-US" altLang="zh-CN" sz="2800" kern="100" dirty="0" err="1">
                <a:solidFill>
                  <a:schemeClr val="accent6">
                    <a:lumMod val="75000"/>
                  </a:schemeClr>
                </a:solidFill>
                <a:latin typeface="Times New Roman"/>
                <a:ea typeface="华文细黑"/>
                <a:cs typeface="Courier New"/>
              </a:rPr>
              <a:t>mol</a:t>
            </a:r>
            <a:endParaRPr lang="zh-CN" altLang="zh-CN" sz="2800" kern="100" dirty="0">
              <a:solidFill>
                <a:schemeClr val="accent6">
                  <a:lumMod val="75000"/>
                </a:schemeClr>
              </a:solidFill>
              <a:latin typeface="宋体"/>
              <a:cs typeface="Courier New"/>
            </a:endParaRPr>
          </a:p>
          <a:p>
            <a:pPr algn="just">
              <a:lnSpc>
                <a:spcPct val="150000"/>
              </a:lnSpc>
              <a:spcAft>
                <a:spcPts val="0"/>
              </a:spcAft>
              <a:tabLst>
                <a:tab pos="1890395" algn="l"/>
              </a:tabLst>
            </a:pPr>
            <a:r>
              <a:rPr lang="zh-CN" altLang="zh-CN" sz="2800" kern="100" dirty="0">
                <a:solidFill>
                  <a:schemeClr val="accent6">
                    <a:lumMod val="75000"/>
                  </a:schemeClr>
                </a:solidFill>
                <a:latin typeface="Times New Roman"/>
                <a:ea typeface="华文细黑"/>
                <a:cs typeface="Times New Roman"/>
              </a:rPr>
              <a:t>沉淀原溶液中金属离子需要消耗</a:t>
            </a:r>
            <a:r>
              <a:rPr lang="en-US" altLang="zh-CN" sz="2800" kern="100" dirty="0" err="1">
                <a:solidFill>
                  <a:schemeClr val="accent6">
                    <a:lumMod val="75000"/>
                  </a:schemeClr>
                </a:solidFill>
                <a:latin typeface="Times New Roman"/>
                <a:ea typeface="华文细黑"/>
                <a:cs typeface="Courier New"/>
              </a:rPr>
              <a:t>NaOH</a:t>
            </a:r>
            <a:r>
              <a:rPr lang="zh-CN" altLang="zh-CN" sz="2800" kern="100" dirty="0">
                <a:solidFill>
                  <a:schemeClr val="accent6">
                    <a:lumMod val="75000"/>
                  </a:schemeClr>
                </a:solidFill>
                <a:latin typeface="Times New Roman"/>
                <a:ea typeface="华文细黑"/>
                <a:cs typeface="Times New Roman"/>
              </a:rPr>
              <a:t>物质的量为</a:t>
            </a:r>
            <a:endParaRPr lang="zh-CN" altLang="zh-CN" sz="2800" kern="100" dirty="0">
              <a:solidFill>
                <a:schemeClr val="accent6">
                  <a:lumMod val="75000"/>
                </a:schemeClr>
              </a:solidFill>
              <a:latin typeface="宋体"/>
              <a:cs typeface="Courier New"/>
            </a:endParaRPr>
          </a:p>
          <a:p>
            <a:pPr algn="just">
              <a:lnSpc>
                <a:spcPct val="150000"/>
              </a:lnSpc>
              <a:spcAft>
                <a:spcPts val="0"/>
              </a:spcAft>
              <a:tabLst>
                <a:tab pos="1890395" algn="l"/>
              </a:tabLst>
            </a:pPr>
            <a:r>
              <a:rPr lang="en-US" altLang="zh-CN" sz="2800" kern="100" dirty="0">
                <a:solidFill>
                  <a:schemeClr val="accent6">
                    <a:lumMod val="75000"/>
                  </a:schemeClr>
                </a:solidFill>
                <a:latin typeface="Times New Roman"/>
                <a:ea typeface="华文细黑"/>
                <a:cs typeface="Courier New"/>
              </a:rPr>
              <a:t>1.15 mol</a:t>
            </a:r>
            <a:r>
              <a:rPr lang="en-US" altLang="zh-CN" sz="2800" kern="100" dirty="0">
                <a:solidFill>
                  <a:schemeClr val="accent6">
                    <a:lumMod val="75000"/>
                  </a:schemeClr>
                </a:solidFill>
                <a:latin typeface="宋体"/>
                <a:ea typeface="华文细黑"/>
                <a:cs typeface="Times New Roman"/>
              </a:rPr>
              <a:t>×</a:t>
            </a:r>
            <a:r>
              <a:rPr lang="en-US" altLang="zh-CN" sz="2800" kern="1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2 L</a:t>
            </a:r>
            <a:r>
              <a:rPr lang="en-US" altLang="zh-CN" sz="2800" kern="100" dirty="0">
                <a:solidFill>
                  <a:schemeClr val="accent6">
                    <a:lumMod val="75000"/>
                  </a:schemeClr>
                </a:solidFill>
                <a:latin typeface="宋体"/>
                <a:ea typeface="华文细黑"/>
                <a:cs typeface="Times New Roman"/>
              </a:rPr>
              <a:t>×</a:t>
            </a:r>
            <a:r>
              <a:rPr lang="en-US" altLang="zh-CN" sz="2800" kern="100" dirty="0">
                <a:solidFill>
                  <a:schemeClr val="accent6">
                    <a:lumMod val="75000"/>
                  </a:schemeClr>
                </a:solidFill>
                <a:latin typeface="Times New Roman"/>
                <a:ea typeface="华文细黑"/>
                <a:cs typeface="Courier New"/>
              </a:rPr>
              <a:t>1 </a:t>
            </a:r>
            <a:r>
              <a:rPr lang="en-US" altLang="zh-CN" sz="2800" kern="100" dirty="0" err="1">
                <a:solidFill>
                  <a:schemeClr val="accent6">
                    <a:lumMod val="75000"/>
                  </a:schemeClr>
                </a:solidFill>
                <a:latin typeface="Times New Roman"/>
                <a:ea typeface="华文细黑"/>
                <a:cs typeface="Courier New"/>
              </a:rPr>
              <a:t>mol·L</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baseline="30000" dirty="0">
                <a:solidFill>
                  <a:schemeClr val="accent6">
                    <a:lumMod val="75000"/>
                  </a:schemeClr>
                </a:solidFill>
                <a:latin typeface="Times New Roman"/>
                <a:ea typeface="华文细黑"/>
                <a:cs typeface="Courier New"/>
              </a:rPr>
              <a:t>1</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0.3 </a:t>
            </a:r>
            <a:r>
              <a:rPr lang="en-US" altLang="zh-CN" sz="2800" kern="100" dirty="0" err="1" smtClean="0">
                <a:solidFill>
                  <a:schemeClr val="accent6">
                    <a:lumMod val="75000"/>
                  </a:schemeClr>
                </a:solidFill>
                <a:latin typeface="Times New Roman"/>
                <a:ea typeface="华文细黑"/>
                <a:cs typeface="Courier New"/>
              </a:rPr>
              <a:t>mol</a:t>
            </a:r>
            <a:endParaRPr lang="en-US" altLang="zh-CN" sz="2800" kern="100" dirty="0" smtClean="0">
              <a:solidFill>
                <a:schemeClr val="accent6">
                  <a:lumMod val="75000"/>
                </a:schemeClr>
              </a:solidFill>
              <a:latin typeface="Times New Roman"/>
              <a:ea typeface="华文细黑"/>
              <a:cs typeface="Courier New"/>
            </a:endParaRPr>
          </a:p>
          <a:p>
            <a:pPr algn="just">
              <a:lnSpc>
                <a:spcPct val="150000"/>
              </a:lnSpc>
              <a:spcAft>
                <a:spcPts val="0"/>
              </a:spcAft>
              <a:tabLst>
                <a:tab pos="1890395" algn="l"/>
              </a:tabLst>
            </a:pPr>
            <a:r>
              <a:rPr lang="zh-CN" altLang="zh-CN" sz="2800" kern="100" dirty="0">
                <a:solidFill>
                  <a:schemeClr val="accent6">
                    <a:lumMod val="75000"/>
                  </a:schemeClr>
                </a:solidFill>
                <a:latin typeface="Times New Roman"/>
                <a:ea typeface="华文细黑"/>
                <a:cs typeface="Times New Roman"/>
              </a:rPr>
              <a:t>设</a:t>
            </a:r>
            <a:r>
              <a:rPr lang="en-US" altLang="zh-CN" sz="2800" kern="100" dirty="0">
                <a:solidFill>
                  <a:schemeClr val="accent6">
                    <a:lumMod val="75000"/>
                  </a:schemeClr>
                </a:solidFill>
                <a:latin typeface="Times New Roman"/>
                <a:ea typeface="华文细黑"/>
                <a:cs typeface="Courier New"/>
              </a:rPr>
              <a:t>Cu</a:t>
            </a:r>
            <a:r>
              <a:rPr lang="zh-CN" altLang="zh-CN" sz="2800" kern="100" dirty="0">
                <a:solidFill>
                  <a:schemeClr val="accent6">
                    <a:lumMod val="75000"/>
                  </a:schemeClr>
                </a:solidFill>
                <a:latin typeface="Times New Roman"/>
                <a:ea typeface="华文细黑"/>
                <a:cs typeface="Times New Roman"/>
              </a:rPr>
              <a:t>元素的物质的量为</a:t>
            </a:r>
            <a:r>
              <a:rPr lang="en-US" altLang="zh-CN" sz="2800" i="1" kern="100" dirty="0">
                <a:solidFill>
                  <a:schemeClr val="accent6">
                    <a:lumMod val="75000"/>
                  </a:schemeClr>
                </a:solidFill>
                <a:latin typeface="Times New Roman"/>
                <a:ea typeface="华文细黑"/>
                <a:cs typeface="Courier New"/>
              </a:rPr>
              <a:t>x</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Fe</a:t>
            </a:r>
            <a:r>
              <a:rPr lang="zh-CN" altLang="zh-CN" sz="2800" kern="100" dirty="0">
                <a:solidFill>
                  <a:schemeClr val="accent6">
                    <a:lumMod val="75000"/>
                  </a:schemeClr>
                </a:solidFill>
                <a:latin typeface="Times New Roman"/>
                <a:ea typeface="华文细黑"/>
                <a:cs typeface="Times New Roman"/>
              </a:rPr>
              <a:t>元素的物质的量为</a:t>
            </a:r>
            <a:r>
              <a:rPr lang="en-US" altLang="zh-CN" sz="2800" i="1" kern="100" dirty="0" smtClean="0">
                <a:solidFill>
                  <a:schemeClr val="accent6">
                    <a:lumMod val="75000"/>
                  </a:schemeClr>
                </a:solidFill>
                <a:latin typeface="Times New Roman"/>
                <a:ea typeface="华文细黑"/>
                <a:cs typeface="Courier New"/>
              </a:rPr>
              <a:t>y</a:t>
            </a:r>
            <a:endParaRPr lang="zh-CN" altLang="zh-CN" sz="1050" kern="100" dirty="0">
              <a:solidFill>
                <a:schemeClr val="accent6">
                  <a:lumMod val="75000"/>
                </a:schemeClr>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30874820"/>
              </p:ext>
            </p:extLst>
          </p:nvPr>
        </p:nvGraphicFramePr>
        <p:xfrm>
          <a:off x="6037263" y="2921412"/>
          <a:ext cx="114300" cy="177800"/>
        </p:xfrm>
        <a:graphic>
          <a:graphicData uri="http://schemas.openxmlformats.org/presentationml/2006/ole">
            <mc:AlternateContent xmlns:mc="http://schemas.openxmlformats.org/markup-compatibility/2006">
              <mc:Choice xmlns:v="urn:schemas-microsoft-com:vml" Requires="v">
                <p:oleObj spid="_x0000_s65876" name="Equation" r:id="rId3" imgW="114120" imgH="177480" progId="Equation.DSMT4">
                  <p:embed/>
                </p:oleObj>
              </mc:Choice>
              <mc:Fallback>
                <p:oleObj name="Equation" r:id="rId3" imgW="114120" imgH="177480" progId="Equation.DSMT4">
                  <p:embed/>
                  <p:pic>
                    <p:nvPicPr>
                      <p:cNvPr id="0" name=""/>
                      <p:cNvPicPr/>
                      <p:nvPr/>
                    </p:nvPicPr>
                    <p:blipFill>
                      <a:blip r:embed="rId4"/>
                      <a:stretch>
                        <a:fillRect/>
                      </a:stretch>
                    </p:blipFill>
                    <p:spPr>
                      <a:xfrm>
                        <a:off x="6037263" y="2921412"/>
                        <a:ext cx="114300" cy="1778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594718818"/>
              </p:ext>
            </p:extLst>
          </p:nvPr>
        </p:nvGraphicFramePr>
        <p:xfrm>
          <a:off x="2854846" y="819498"/>
          <a:ext cx="1036638" cy="803275"/>
        </p:xfrm>
        <a:graphic>
          <a:graphicData uri="http://schemas.openxmlformats.org/presentationml/2006/ole">
            <mc:AlternateContent xmlns:mc="http://schemas.openxmlformats.org/markup-compatibility/2006">
              <mc:Choice xmlns:v="urn:schemas-microsoft-com:vml" Requires="v">
                <p:oleObj spid="_x0000_s65877" name="文档" r:id="rId5" imgW="1037261" imgH="804441" progId="Word.Document.12">
                  <p:embed/>
                </p:oleObj>
              </mc:Choice>
              <mc:Fallback>
                <p:oleObj name="文档" r:id="rId5" imgW="1037261" imgH="804441" progId="Word.Document.12">
                  <p:embed/>
                  <p:pic>
                    <p:nvPicPr>
                      <p:cNvPr id="0" name=""/>
                      <p:cNvPicPr/>
                      <p:nvPr/>
                    </p:nvPicPr>
                    <p:blipFill>
                      <a:blip r:embed="rId6"/>
                      <a:stretch>
                        <a:fillRect/>
                      </a:stretch>
                    </p:blipFill>
                    <p:spPr>
                      <a:xfrm>
                        <a:off x="2854846" y="819498"/>
                        <a:ext cx="1036638" cy="80327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875098146"/>
              </p:ext>
            </p:extLst>
          </p:nvPr>
        </p:nvGraphicFramePr>
        <p:xfrm>
          <a:off x="334566" y="4017477"/>
          <a:ext cx="5181600" cy="1384300"/>
        </p:xfrm>
        <a:graphic>
          <a:graphicData uri="http://schemas.openxmlformats.org/presentationml/2006/ole">
            <mc:AlternateContent xmlns:mc="http://schemas.openxmlformats.org/markup-compatibility/2006">
              <mc:Choice xmlns:v="urn:schemas-microsoft-com:vml" Requires="v">
                <p:oleObj spid="_x0000_s65878" name="文档" r:id="rId7" imgW="5181629" imgH="1386408" progId="Word.Document.12">
                  <p:embed/>
                </p:oleObj>
              </mc:Choice>
              <mc:Fallback>
                <p:oleObj name="文档" r:id="rId7" imgW="5181629" imgH="1386408" progId="Word.Document.12">
                  <p:embed/>
                  <p:pic>
                    <p:nvPicPr>
                      <p:cNvPr id="0" name=""/>
                      <p:cNvPicPr/>
                      <p:nvPr/>
                    </p:nvPicPr>
                    <p:blipFill>
                      <a:blip r:embed="rId8"/>
                      <a:stretch>
                        <a:fillRect/>
                      </a:stretch>
                    </p:blipFill>
                    <p:spPr>
                      <a:xfrm>
                        <a:off x="334566" y="4017477"/>
                        <a:ext cx="5181600" cy="1384300"/>
                      </a:xfrm>
                      <a:prstGeom prst="rect">
                        <a:avLst/>
                      </a:prstGeom>
                    </p:spPr>
                  </p:pic>
                </p:oleObj>
              </mc:Fallback>
            </mc:AlternateContent>
          </a:graphicData>
        </a:graphic>
      </p:graphicFrame>
      <p:sp>
        <p:nvSpPr>
          <p:cNvPr id="7" name="矩形 6"/>
          <p:cNvSpPr/>
          <p:nvPr/>
        </p:nvSpPr>
        <p:spPr>
          <a:xfrm>
            <a:off x="238725" y="5068858"/>
            <a:ext cx="6092825" cy="1384995"/>
          </a:xfrm>
          <a:prstGeom prst="rect">
            <a:avLst/>
          </a:prstGeom>
        </p:spPr>
        <p:txBody>
          <a:bodyPr>
            <a:spAutoFit/>
          </a:bodyPr>
          <a:lstStyle/>
          <a:p>
            <a:pPr algn="just">
              <a:lnSpc>
                <a:spcPct val="150000"/>
              </a:lnSpc>
              <a:spcAft>
                <a:spcPts val="0"/>
              </a:spcAft>
              <a:tabLst>
                <a:tab pos="1890395" algn="l"/>
              </a:tabLst>
            </a:pPr>
            <a:r>
              <a:rPr lang="en-US" altLang="zh-CN" sz="2800" i="1" kern="100" dirty="0">
                <a:solidFill>
                  <a:schemeClr val="accent6">
                    <a:lumMod val="75000"/>
                  </a:schemeClr>
                </a:solidFill>
                <a:latin typeface="Times New Roman"/>
                <a:ea typeface="华文细黑"/>
                <a:cs typeface="Courier New"/>
              </a:rPr>
              <a:t>x</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0.06 </a:t>
            </a:r>
            <a:r>
              <a:rPr lang="en-US" altLang="zh-CN" sz="2800" kern="100" dirty="0" err="1">
                <a:solidFill>
                  <a:schemeClr val="accent6">
                    <a:lumMod val="75000"/>
                  </a:schemeClr>
                </a:solidFill>
                <a:latin typeface="Times New Roman"/>
                <a:ea typeface="华文细黑"/>
                <a:cs typeface="Courier New"/>
              </a:rPr>
              <a:t>mol</a:t>
            </a:r>
            <a:r>
              <a:rPr lang="zh-CN" altLang="zh-CN" sz="2800" kern="100" dirty="0">
                <a:solidFill>
                  <a:schemeClr val="accent6">
                    <a:lumMod val="75000"/>
                  </a:schemeClr>
                </a:solidFill>
                <a:latin typeface="Times New Roman"/>
                <a:ea typeface="华文细黑"/>
                <a:cs typeface="Times New Roman"/>
              </a:rPr>
              <a:t>　</a:t>
            </a:r>
            <a:r>
              <a:rPr lang="en-US" altLang="zh-CN" sz="2800" i="1" kern="100" dirty="0">
                <a:solidFill>
                  <a:schemeClr val="accent6">
                    <a:lumMod val="75000"/>
                  </a:schemeClr>
                </a:solidFill>
                <a:latin typeface="Times New Roman"/>
                <a:ea typeface="华文细黑"/>
                <a:cs typeface="Courier New"/>
              </a:rPr>
              <a:t>y</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0.06 </a:t>
            </a:r>
            <a:r>
              <a:rPr lang="en-US" altLang="zh-CN" sz="2800" kern="100" dirty="0" err="1">
                <a:solidFill>
                  <a:schemeClr val="accent6">
                    <a:lumMod val="75000"/>
                  </a:schemeClr>
                </a:solidFill>
                <a:latin typeface="Times New Roman"/>
                <a:ea typeface="华文细黑"/>
                <a:cs typeface="Courier New"/>
              </a:rPr>
              <a:t>mol</a:t>
            </a:r>
            <a:endParaRPr lang="zh-CN" altLang="zh-CN" sz="2800" kern="100" dirty="0">
              <a:solidFill>
                <a:schemeClr val="accent6">
                  <a:lumMod val="75000"/>
                </a:schemeClr>
              </a:solidFill>
              <a:latin typeface="宋体"/>
              <a:cs typeface="Courier New"/>
            </a:endParaRPr>
          </a:p>
          <a:p>
            <a:pPr algn="just">
              <a:lnSpc>
                <a:spcPct val="150000"/>
              </a:lnSpc>
              <a:spcAft>
                <a:spcPts val="0"/>
              </a:spcAft>
              <a:tabLst>
                <a:tab pos="1890395" algn="l"/>
              </a:tabLst>
            </a:pPr>
            <a:r>
              <a:rPr lang="zh-CN" altLang="zh-CN" sz="2800" kern="100" dirty="0">
                <a:solidFill>
                  <a:schemeClr val="accent6">
                    <a:lumMod val="75000"/>
                  </a:schemeClr>
                </a:solidFill>
                <a:latin typeface="Times New Roman"/>
                <a:ea typeface="华文细黑"/>
                <a:cs typeface="Times New Roman"/>
              </a:rPr>
              <a:t>化学式为</a:t>
            </a:r>
            <a:r>
              <a:rPr lang="en-US" altLang="zh-CN" sz="2800" kern="100" dirty="0">
                <a:solidFill>
                  <a:schemeClr val="accent6">
                    <a:lumMod val="75000"/>
                  </a:schemeClr>
                </a:solidFill>
                <a:latin typeface="Times New Roman"/>
                <a:ea typeface="华文细黑"/>
                <a:cs typeface="Courier New"/>
              </a:rPr>
              <a:t>CuFeS</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a:t>
            </a:r>
            <a:endParaRPr lang="zh-CN" altLang="zh-CN" sz="2800" kern="100" dirty="0">
              <a:solidFill>
                <a:schemeClr val="accent6">
                  <a:lumMod val="75000"/>
                </a:schemeClr>
              </a:solidFill>
              <a:effectLst/>
              <a:latin typeface="宋体"/>
              <a:cs typeface="Courier New"/>
            </a:endParaRPr>
          </a:p>
        </p:txBody>
      </p:sp>
      <p:sp>
        <p:nvSpPr>
          <p:cNvPr id="23" name="Rectangle 21">
            <a:hlinkClick r:id="rId9"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10"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1"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2"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3"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14"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15"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16"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17"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18"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19"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20"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21"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22"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8" name="矩形 3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9" name="圆角矩形 38">
            <a:hlinkClick r:id="rId23"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82682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75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750"/>
                                        <p:tgtEl>
                                          <p:spTgt spid="3"/>
                                        </p:tgtEl>
                                      </p:cBhvr>
                                    </p:animEffect>
                                  </p:childTnLst>
                                </p:cTn>
                              </p:par>
                            </p:childTnLst>
                          </p:cTn>
                        </p:par>
                        <p:par>
                          <p:cTn id="14" fill="hold">
                            <p:stCondLst>
                              <p:cond delay="750"/>
                            </p:stCondLst>
                            <p:childTnLst>
                              <p:par>
                                <p:cTn id="15" presetID="3" presetClass="entr" presetSubtype="1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750"/>
                                        <p:tgtEl>
                                          <p:spTgt spid="5"/>
                                        </p:tgtEl>
                                      </p:cBhvr>
                                    </p:animEffect>
                                  </p:childTnLst>
                                </p:cTn>
                              </p:par>
                            </p:childTnLst>
                          </p:cTn>
                        </p:par>
                        <p:par>
                          <p:cTn id="18" fill="hold">
                            <p:stCondLst>
                              <p:cond delay="1500"/>
                            </p:stCondLst>
                            <p:childTnLst>
                              <p:par>
                                <p:cTn id="19" presetID="3" presetClass="entr" presetSubtype="1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0437" y="514749"/>
            <a:ext cx="11805954"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题组二　关于物质的量浓度、质量分数、溶解度的换算</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在一定温度下，某饱和氢氧化钠溶液体积为</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mL</a:t>
            </a:r>
            <a:r>
              <a:rPr lang="zh-CN" altLang="zh-CN" sz="2800" kern="100" dirty="0">
                <a:latin typeface="Times New Roman"/>
                <a:ea typeface="华文细黑"/>
                <a:cs typeface="Times New Roman"/>
              </a:rPr>
              <a:t>，溶液密度为</a:t>
            </a:r>
            <a:r>
              <a:rPr lang="en-US" altLang="zh-CN" sz="2800" i="1" kern="100" dirty="0">
                <a:latin typeface="Times New Roman"/>
                <a:ea typeface="华文细黑"/>
                <a:cs typeface="Courier New"/>
              </a:rPr>
              <a:t>d</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，质量分数为</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，物质的量浓度为</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，溶液中含氢氧化钠的质量为</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，该温度下</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的溶解度为</a:t>
            </a:r>
            <a:r>
              <a:rPr lang="en-US" altLang="zh-CN" sz="2800" i="1" kern="100" dirty="0">
                <a:latin typeface="Times New Roman"/>
                <a:ea typeface="华文细黑"/>
                <a:cs typeface="Courier New"/>
              </a:rPr>
              <a:t>S</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用</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来表示该温度下氢氧化钠的溶解度</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S</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232133255"/>
              </p:ext>
            </p:extLst>
          </p:nvPr>
        </p:nvGraphicFramePr>
        <p:xfrm>
          <a:off x="297354" y="3817801"/>
          <a:ext cx="5922963" cy="1108075"/>
        </p:xfrm>
        <a:graphic>
          <a:graphicData uri="http://schemas.openxmlformats.org/presentationml/2006/ole">
            <mc:AlternateContent xmlns:mc="http://schemas.openxmlformats.org/markup-compatibility/2006">
              <mc:Choice xmlns:v="urn:schemas-microsoft-com:vml" Requires="v">
                <p:oleObj spid="_x0000_s79874" name="文档" r:id="rId3" imgW="5922511" imgH="1108653" progId="Word.Document.12">
                  <p:embed/>
                </p:oleObj>
              </mc:Choice>
              <mc:Fallback>
                <p:oleObj name="文档" r:id="rId3" imgW="5922511" imgH="1108653" progId="Word.Document.12">
                  <p:embed/>
                  <p:pic>
                    <p:nvPicPr>
                      <p:cNvPr id="0" name=""/>
                      <p:cNvPicPr/>
                      <p:nvPr/>
                    </p:nvPicPr>
                    <p:blipFill>
                      <a:blip r:embed="rId4"/>
                      <a:stretch>
                        <a:fillRect/>
                      </a:stretch>
                    </p:blipFill>
                    <p:spPr>
                      <a:xfrm>
                        <a:off x="297354" y="3817801"/>
                        <a:ext cx="5922963" cy="110807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144323865"/>
              </p:ext>
            </p:extLst>
          </p:nvPr>
        </p:nvGraphicFramePr>
        <p:xfrm>
          <a:off x="7567261" y="2762049"/>
          <a:ext cx="1716088" cy="1117600"/>
        </p:xfrm>
        <a:graphic>
          <a:graphicData uri="http://schemas.openxmlformats.org/presentationml/2006/ole">
            <mc:AlternateContent xmlns:mc="http://schemas.openxmlformats.org/markup-compatibility/2006">
              <mc:Choice xmlns:v="urn:schemas-microsoft-com:vml" Requires="v">
                <p:oleObj spid="_x0000_s79875" name="文档" r:id="rId5" imgW="1720371" imgH="1119222" progId="Word.Document.12">
                  <p:embed/>
                </p:oleObj>
              </mc:Choice>
              <mc:Fallback>
                <p:oleObj name="文档" r:id="rId5" imgW="1720371" imgH="1119222" progId="Word.Document.12">
                  <p:embed/>
                  <p:pic>
                    <p:nvPicPr>
                      <p:cNvPr id="0" name=""/>
                      <p:cNvPicPr/>
                      <p:nvPr/>
                    </p:nvPicPr>
                    <p:blipFill>
                      <a:blip r:embed="rId6"/>
                      <a:stretch>
                        <a:fillRect/>
                      </a:stretch>
                    </p:blipFill>
                    <p:spPr>
                      <a:xfrm>
                        <a:off x="7567261" y="2762049"/>
                        <a:ext cx="1716088" cy="1117600"/>
                      </a:xfrm>
                      <a:prstGeom prst="rect">
                        <a:avLst/>
                      </a:prstGeom>
                    </p:spPr>
                  </p:pic>
                </p:oleObj>
              </mc:Fallback>
            </mc:AlternateContent>
          </a:graphicData>
        </a:graphic>
      </p:graphicFrame>
      <p:sp>
        <p:nvSpPr>
          <p:cNvPr id="6" name="矩形 5"/>
          <p:cNvSpPr/>
          <p:nvPr/>
        </p:nvSpPr>
        <p:spPr>
          <a:xfrm>
            <a:off x="181805" y="4619205"/>
            <a:ext cx="11639245" cy="738664"/>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用</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表示溶液中溶质的物质的量浓度</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71369686"/>
              </p:ext>
            </p:extLst>
          </p:nvPr>
        </p:nvGraphicFramePr>
        <p:xfrm>
          <a:off x="274133" y="5051253"/>
          <a:ext cx="5861050" cy="1758950"/>
        </p:xfrm>
        <a:graphic>
          <a:graphicData uri="http://schemas.openxmlformats.org/presentationml/2006/ole">
            <mc:AlternateContent xmlns:mc="http://schemas.openxmlformats.org/markup-compatibility/2006">
              <mc:Choice xmlns:v="urn:schemas-microsoft-com:vml" Requires="v">
                <p:oleObj spid="_x0000_s79876" name="文档" r:id="rId7" imgW="5861691" imgH="1759212" progId="Word.Document.12">
                  <p:embed/>
                </p:oleObj>
              </mc:Choice>
              <mc:Fallback>
                <p:oleObj name="文档" r:id="rId7" imgW="5861691" imgH="1759212" progId="Word.Document.12">
                  <p:embed/>
                  <p:pic>
                    <p:nvPicPr>
                      <p:cNvPr id="0" name=""/>
                      <p:cNvPicPr/>
                      <p:nvPr/>
                    </p:nvPicPr>
                    <p:blipFill>
                      <a:blip r:embed="rId8"/>
                      <a:stretch>
                        <a:fillRect/>
                      </a:stretch>
                    </p:blipFill>
                    <p:spPr>
                      <a:xfrm>
                        <a:off x="274133" y="5051253"/>
                        <a:ext cx="5861050" cy="175895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880351226"/>
              </p:ext>
            </p:extLst>
          </p:nvPr>
        </p:nvGraphicFramePr>
        <p:xfrm>
          <a:off x="7834973" y="4304806"/>
          <a:ext cx="2519362" cy="1106487"/>
        </p:xfrm>
        <a:graphic>
          <a:graphicData uri="http://schemas.openxmlformats.org/presentationml/2006/ole">
            <mc:AlternateContent xmlns:mc="http://schemas.openxmlformats.org/markup-compatibility/2006">
              <mc:Choice xmlns:v="urn:schemas-microsoft-com:vml" Requires="v">
                <p:oleObj spid="_x0000_s79877" name="文档" r:id="rId9" imgW="2525491" imgH="1109126" progId="Word.Document.12">
                  <p:embed/>
                </p:oleObj>
              </mc:Choice>
              <mc:Fallback>
                <p:oleObj name="文档" r:id="rId9" imgW="2525491" imgH="1109126" progId="Word.Document.12">
                  <p:embed/>
                  <p:pic>
                    <p:nvPicPr>
                      <p:cNvPr id="0" name=""/>
                      <p:cNvPicPr/>
                      <p:nvPr/>
                    </p:nvPicPr>
                    <p:blipFill>
                      <a:blip r:embed="rId10"/>
                      <a:stretch>
                        <a:fillRect/>
                      </a:stretch>
                    </p:blipFill>
                    <p:spPr>
                      <a:xfrm>
                        <a:off x="7834973" y="4304806"/>
                        <a:ext cx="2519362" cy="1106487"/>
                      </a:xfrm>
                      <a:prstGeom prst="rect">
                        <a:avLst/>
                      </a:prstGeom>
                    </p:spPr>
                  </p:pic>
                </p:oleObj>
              </mc:Fallback>
            </mc:AlternateContent>
          </a:graphicData>
        </a:graphic>
      </p:graphicFrame>
      <p:sp>
        <p:nvSpPr>
          <p:cNvPr id="20" name="Rectangle 21">
            <a:hlinkClick r:id="rId11"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12"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13"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4"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5"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Rectangle 21">
            <a:hlinkClick r:id="rId16"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6" name="Rectangle 21">
            <a:hlinkClick r:id="rId17"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7" name="Rectangle 21">
            <a:hlinkClick r:id="rId18"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8" name="Rectangle 21">
            <a:hlinkClick r:id="rId19"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9" name="矩形 2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9113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686" y="866250"/>
            <a:ext cx="11388152" cy="769417"/>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d</a:t>
            </a:r>
            <a:r>
              <a:rPr lang="zh-CN" altLang="zh-CN" sz="2800" kern="100" dirty="0">
                <a:latin typeface="Times New Roman"/>
                <a:ea typeface="华文细黑"/>
                <a:cs typeface="Times New Roman"/>
              </a:rPr>
              <a:t>表示溶液中溶质的物质的量浓度</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44730551"/>
              </p:ext>
            </p:extLst>
          </p:nvPr>
        </p:nvGraphicFramePr>
        <p:xfrm>
          <a:off x="497692" y="1750666"/>
          <a:ext cx="9575800" cy="1724025"/>
        </p:xfrm>
        <a:graphic>
          <a:graphicData uri="http://schemas.openxmlformats.org/presentationml/2006/ole">
            <mc:AlternateContent xmlns:mc="http://schemas.openxmlformats.org/markup-compatibility/2006">
              <mc:Choice xmlns:v="urn:schemas-microsoft-com:vml" Requires="v">
                <p:oleObj spid="_x0000_s8948" name="文档" r:id="rId3" imgW="9576009" imgH="1724205" progId="Word.Document.12">
                  <p:embed/>
                </p:oleObj>
              </mc:Choice>
              <mc:Fallback>
                <p:oleObj name="文档" r:id="rId3" imgW="9576009" imgH="1724205" progId="Word.Document.12">
                  <p:embed/>
                  <p:pic>
                    <p:nvPicPr>
                      <p:cNvPr id="0" name=""/>
                      <p:cNvPicPr/>
                      <p:nvPr/>
                    </p:nvPicPr>
                    <p:blipFill>
                      <a:blip r:embed="rId4"/>
                      <a:stretch>
                        <a:fillRect/>
                      </a:stretch>
                    </p:blipFill>
                    <p:spPr>
                      <a:xfrm>
                        <a:off x="497692" y="1750666"/>
                        <a:ext cx="9575800" cy="1724025"/>
                      </a:xfrm>
                      <a:prstGeom prst="rect">
                        <a:avLst/>
                      </a:prstGeom>
                    </p:spPr>
                  </p:pic>
                </p:oleObj>
              </mc:Fallback>
            </mc:AlternateContent>
          </a:graphicData>
        </a:graphic>
      </p:graphicFrame>
      <p:sp>
        <p:nvSpPr>
          <p:cNvPr id="5" name="矩形 4"/>
          <p:cNvSpPr/>
          <p:nvPr/>
        </p:nvSpPr>
        <p:spPr>
          <a:xfrm>
            <a:off x="7883148" y="837506"/>
            <a:ext cx="2299027" cy="738664"/>
          </a:xfrm>
          <a:prstGeom prst="rect">
            <a:avLst/>
          </a:prstGeom>
        </p:spPr>
        <p:txBody>
          <a:bodyPr wrap="none">
            <a:spAutoFit/>
          </a:bodyPr>
          <a:lstStyle/>
          <a:p>
            <a:pPr algn="just">
              <a:lnSpc>
                <a:spcPct val="150000"/>
              </a:lnSpc>
              <a:spcAft>
                <a:spcPts val="0"/>
              </a:spcAft>
              <a:tabLst>
                <a:tab pos="1890395" algn="l"/>
              </a:tabLst>
            </a:pPr>
            <a:r>
              <a:rPr lang="en-US" altLang="zh-CN" sz="2800" kern="100" dirty="0" smtClean="0">
                <a:solidFill>
                  <a:srgbClr val="E36C0A"/>
                </a:solidFill>
                <a:latin typeface="Times New Roman"/>
                <a:ea typeface="华文细黑"/>
                <a:cs typeface="Courier New"/>
              </a:rPr>
              <a:t>25</a:t>
            </a:r>
            <a:r>
              <a:rPr lang="en-US" altLang="zh-CN" sz="2800" i="1" kern="100" dirty="0" smtClean="0">
                <a:solidFill>
                  <a:srgbClr val="E36C0A"/>
                </a:solidFill>
                <a:latin typeface="Times New Roman"/>
                <a:ea typeface="华文细黑"/>
                <a:cs typeface="Courier New"/>
              </a:rPr>
              <a:t>d</a:t>
            </a:r>
            <a:r>
              <a:rPr lang="en-US" altLang="zh-CN" sz="2800" i="1" kern="100" dirty="0" smtClean="0">
                <a:solidFill>
                  <a:srgbClr val="E36C0A"/>
                </a:solidFill>
                <a:latin typeface="Book Antiqua"/>
                <a:ea typeface="华文细黑"/>
                <a:cs typeface="Times New Roman"/>
              </a:rPr>
              <a:t>w</a:t>
            </a:r>
            <a:r>
              <a:rPr lang="en-US" altLang="zh-CN" sz="2800" kern="100" dirty="0" smtClean="0">
                <a:solidFill>
                  <a:srgbClr val="E36C0A"/>
                </a:solidFill>
                <a:latin typeface="Times New Roman"/>
                <a:ea typeface="华文细黑"/>
                <a:cs typeface="Courier New"/>
              </a:rPr>
              <a:t> </a:t>
            </a:r>
            <a:r>
              <a:rPr lang="en-US" altLang="zh-CN" sz="2800" kern="100" dirty="0" err="1">
                <a:solidFill>
                  <a:srgbClr val="E36C0A"/>
                </a:solidFill>
                <a:latin typeface="Times New Roman"/>
                <a:ea typeface="华文细黑"/>
                <a:cs typeface="Courier New"/>
              </a:rPr>
              <a:t>mol·L</a:t>
            </a:r>
            <a:r>
              <a:rPr lang="zh-CN" altLang="zh-CN" sz="2800" kern="100" baseline="30000" dirty="0">
                <a:solidFill>
                  <a:srgbClr val="E36C0A"/>
                </a:solidFill>
                <a:latin typeface="Times New Roman"/>
                <a:ea typeface="华文细黑"/>
                <a:cs typeface="Times New Roman"/>
              </a:rPr>
              <a:t>－</a:t>
            </a:r>
            <a:r>
              <a:rPr lang="en-US" altLang="zh-CN" sz="2800" kern="100" baseline="30000" dirty="0">
                <a:solidFill>
                  <a:srgbClr val="E36C0A"/>
                </a:solidFill>
                <a:latin typeface="Times New Roman"/>
                <a:ea typeface="华文细黑"/>
                <a:cs typeface="Courier New"/>
              </a:rPr>
              <a:t>1</a:t>
            </a:r>
            <a:endParaRPr lang="zh-CN" altLang="zh-CN" sz="2800" kern="100" dirty="0">
              <a:effectLst/>
              <a:latin typeface="宋体"/>
              <a:cs typeface="Courier New"/>
            </a:endParaRPr>
          </a:p>
        </p:txBody>
      </p:sp>
      <p:sp>
        <p:nvSpPr>
          <p:cNvPr id="7" name="矩形 6"/>
          <p:cNvSpPr/>
          <p:nvPr/>
        </p:nvSpPr>
        <p:spPr>
          <a:xfrm>
            <a:off x="384156" y="2979162"/>
            <a:ext cx="10793813" cy="738664"/>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用</a:t>
            </a:r>
            <a:r>
              <a:rPr lang="en-US" altLang="zh-CN" sz="2800" i="1"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d</a:t>
            </a:r>
            <a:r>
              <a:rPr lang="zh-CN" altLang="zh-CN" sz="2800" kern="100" dirty="0">
                <a:latin typeface="Times New Roman"/>
                <a:ea typeface="华文细黑"/>
                <a:cs typeface="Times New Roman"/>
              </a:rPr>
              <a:t>表示溶液中溶质的质量分数</a:t>
            </a:r>
            <a:r>
              <a:rPr lang="en-US" altLang="zh-CN" sz="2800" kern="100" dirty="0">
                <a:latin typeface="Times New Roman"/>
                <a:ea typeface="华文细黑"/>
                <a:cs typeface="Courier New"/>
              </a:rPr>
              <a:t>(</a:t>
            </a:r>
            <a:r>
              <a:rPr lang="en-US" altLang="zh-CN" sz="2800" i="1" kern="100" dirty="0">
                <a:latin typeface="Book Antiqua"/>
                <a:ea typeface="华文细黑"/>
                <a:cs typeface="Times New Roman"/>
              </a:rPr>
              <a:t>w</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804299534"/>
              </p:ext>
            </p:extLst>
          </p:nvPr>
        </p:nvGraphicFramePr>
        <p:xfrm>
          <a:off x="436241" y="3933850"/>
          <a:ext cx="9571037" cy="1341438"/>
        </p:xfrm>
        <a:graphic>
          <a:graphicData uri="http://schemas.openxmlformats.org/presentationml/2006/ole">
            <mc:AlternateContent xmlns:mc="http://schemas.openxmlformats.org/markup-compatibility/2006">
              <mc:Choice xmlns:v="urn:schemas-microsoft-com:vml" Requires="v">
                <p:oleObj spid="_x0000_s8949" name="文档" r:id="rId5" imgW="9576009" imgH="1338892" progId="Word.Document.12">
                  <p:embed/>
                </p:oleObj>
              </mc:Choice>
              <mc:Fallback>
                <p:oleObj name="文档" r:id="rId5" imgW="9576009" imgH="1338892" progId="Word.Document.12">
                  <p:embed/>
                  <p:pic>
                    <p:nvPicPr>
                      <p:cNvPr id="0" name=""/>
                      <p:cNvPicPr/>
                      <p:nvPr/>
                    </p:nvPicPr>
                    <p:blipFill>
                      <a:blip r:embed="rId6"/>
                      <a:stretch>
                        <a:fillRect/>
                      </a:stretch>
                    </p:blipFill>
                    <p:spPr>
                      <a:xfrm>
                        <a:off x="436241" y="3933850"/>
                        <a:ext cx="9571037" cy="134143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135138244"/>
              </p:ext>
            </p:extLst>
          </p:nvPr>
        </p:nvGraphicFramePr>
        <p:xfrm>
          <a:off x="7312402" y="2663011"/>
          <a:ext cx="1085850" cy="1330325"/>
        </p:xfrm>
        <a:graphic>
          <a:graphicData uri="http://schemas.openxmlformats.org/presentationml/2006/ole">
            <mc:AlternateContent xmlns:mc="http://schemas.openxmlformats.org/markup-compatibility/2006">
              <mc:Choice xmlns:v="urn:schemas-microsoft-com:vml" Requires="v">
                <p:oleObj spid="_x0000_s8950" name="文档" r:id="rId7" imgW="1088009" imgH="1332682" progId="Word.Document.12">
                  <p:embed/>
                </p:oleObj>
              </mc:Choice>
              <mc:Fallback>
                <p:oleObj name="文档" r:id="rId7" imgW="1088009" imgH="1332682" progId="Word.Document.12">
                  <p:embed/>
                  <p:pic>
                    <p:nvPicPr>
                      <p:cNvPr id="0" name=""/>
                      <p:cNvPicPr/>
                      <p:nvPr/>
                    </p:nvPicPr>
                    <p:blipFill>
                      <a:blip r:embed="rId8"/>
                      <a:stretch>
                        <a:fillRect/>
                      </a:stretch>
                    </p:blipFill>
                    <p:spPr>
                      <a:xfrm>
                        <a:off x="7312402" y="2663011"/>
                        <a:ext cx="1085850" cy="1330325"/>
                      </a:xfrm>
                      <a:prstGeom prst="rect">
                        <a:avLst/>
                      </a:prstGeom>
                    </p:spPr>
                  </p:pic>
                </p:oleObj>
              </mc:Fallback>
            </mc:AlternateContent>
          </a:graphicData>
        </a:graphic>
      </p:graphicFrame>
      <p:sp>
        <p:nvSpPr>
          <p:cNvPr id="30" name="Rectangle 21">
            <a:hlinkClick r:id="rId9"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1" name="Rectangle 21">
            <a:hlinkClick r:id="rId10"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2" name="Rectangle 21">
            <a:hlinkClick r:id="rId11"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3" name="Rectangle 21">
            <a:hlinkClick r:id="rId12"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4" name="Rectangle 21">
            <a:hlinkClick r:id="rId13"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5" name="Rectangle 21">
            <a:hlinkClick r:id="rId14"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6" name="Rectangle 21">
            <a:hlinkClick r:id="rId15"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7" name="Rectangle 21">
            <a:hlinkClick r:id="rId16"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8" name="Rectangle 21">
            <a:hlinkClick r:id="rId17"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9" name="矩形 3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787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3678" y="1307711"/>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用</a:t>
            </a:r>
            <a:r>
              <a:rPr lang="en-US" altLang="zh-CN" sz="2800" i="1"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d</a:t>
            </a:r>
            <a:r>
              <a:rPr lang="zh-CN" altLang="zh-CN" sz="2800" kern="100" dirty="0">
                <a:latin typeface="Times New Roman"/>
                <a:ea typeface="华文细黑"/>
                <a:cs typeface="Times New Roman"/>
              </a:rPr>
              <a:t>表示溶液中溶质的物质的量浓度</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070852418"/>
              </p:ext>
            </p:extLst>
          </p:nvPr>
        </p:nvGraphicFramePr>
        <p:xfrm>
          <a:off x="456164" y="2131983"/>
          <a:ext cx="8645525" cy="2262187"/>
        </p:xfrm>
        <a:graphic>
          <a:graphicData uri="http://schemas.openxmlformats.org/presentationml/2006/ole">
            <mc:AlternateContent xmlns:mc="http://schemas.openxmlformats.org/markup-compatibility/2006">
              <mc:Choice xmlns:v="urn:schemas-microsoft-com:vml" Requires="v">
                <p:oleObj spid="_x0000_s9722" name="文档" r:id="rId3" imgW="8646103" imgH="2261918" progId="Word.Document.12">
                  <p:embed/>
                </p:oleObj>
              </mc:Choice>
              <mc:Fallback>
                <p:oleObj name="文档" r:id="rId3" imgW="8646103" imgH="2261918" progId="Word.Document.12">
                  <p:embed/>
                  <p:pic>
                    <p:nvPicPr>
                      <p:cNvPr id="0" name=""/>
                      <p:cNvPicPr/>
                      <p:nvPr/>
                    </p:nvPicPr>
                    <p:blipFill>
                      <a:blip r:embed="rId4"/>
                      <a:stretch>
                        <a:fillRect/>
                      </a:stretch>
                    </p:blipFill>
                    <p:spPr>
                      <a:xfrm>
                        <a:off x="456164" y="2131983"/>
                        <a:ext cx="8645525" cy="226218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174419752"/>
              </p:ext>
            </p:extLst>
          </p:nvPr>
        </p:nvGraphicFramePr>
        <p:xfrm>
          <a:off x="7989217" y="981522"/>
          <a:ext cx="2671763" cy="1128712"/>
        </p:xfrm>
        <a:graphic>
          <a:graphicData uri="http://schemas.openxmlformats.org/presentationml/2006/ole">
            <mc:AlternateContent xmlns:mc="http://schemas.openxmlformats.org/markup-compatibility/2006">
              <mc:Choice xmlns:v="urn:schemas-microsoft-com:vml" Requires="v">
                <p:oleObj spid="_x0000_s9723" name="文档" r:id="rId5" imgW="2672694" imgH="1129318" progId="Word.Document.12">
                  <p:embed/>
                </p:oleObj>
              </mc:Choice>
              <mc:Fallback>
                <p:oleObj name="文档" r:id="rId5" imgW="2672694" imgH="1129318" progId="Word.Document.12">
                  <p:embed/>
                  <p:pic>
                    <p:nvPicPr>
                      <p:cNvPr id="0" name=""/>
                      <p:cNvPicPr/>
                      <p:nvPr/>
                    </p:nvPicPr>
                    <p:blipFill>
                      <a:blip r:embed="rId6"/>
                      <a:stretch>
                        <a:fillRect/>
                      </a:stretch>
                    </p:blipFill>
                    <p:spPr>
                      <a:xfrm>
                        <a:off x="7989217" y="981522"/>
                        <a:ext cx="2671763" cy="1128712"/>
                      </a:xfrm>
                      <a:prstGeom prst="rect">
                        <a:avLst/>
                      </a:prstGeom>
                    </p:spPr>
                  </p:pic>
                </p:oleObj>
              </mc:Fallback>
            </mc:AlternateContent>
          </a:graphicData>
        </a:graphic>
      </p:graphicFrame>
      <p:sp>
        <p:nvSpPr>
          <p:cNvPr id="17" name="Rectangle 21">
            <a:hlinkClick r:id="rId7"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8"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9"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10"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11"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2"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3"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Rectangle 21">
            <a:hlinkClick r:id="rId14"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Rectangle 21">
            <a:hlinkClick r:id="rId15"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6" name="矩形 2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2966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3268" y="463467"/>
            <a:ext cx="11805954"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题组三　电荷守恒法在物质的量浓度计算中的应用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把</a:t>
            </a:r>
            <a:r>
              <a:rPr lang="en-US" altLang="zh-CN" sz="2800" kern="100" dirty="0">
                <a:latin typeface="Times New Roman"/>
                <a:ea typeface="华文细黑"/>
                <a:cs typeface="Courier New"/>
              </a:rPr>
              <a:t>500 mL</a:t>
            </a:r>
            <a:r>
              <a:rPr lang="zh-CN" altLang="zh-CN" sz="2800" kern="100" dirty="0">
                <a:latin typeface="Times New Roman"/>
                <a:ea typeface="华文细黑"/>
                <a:cs typeface="Times New Roman"/>
              </a:rPr>
              <a:t>含有</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的混合溶液分成</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等份，取一份加入含</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硫酸钠的溶液，恰好使钡离子完全沉淀；另取一份加入含</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硝酸银的溶液，恰好使氯离子完全沉淀。则该混合溶液中钾离子浓度为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A.0.1(</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B.10(2</a:t>
            </a:r>
            <a:r>
              <a:rPr lang="en-US" altLang="zh-CN" sz="2800" i="1" kern="100" dirty="0" smtClean="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C.10(</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D.10(</a:t>
            </a:r>
            <a:r>
              <a:rPr lang="en-US" altLang="zh-CN" sz="2800" i="1" kern="100" dirty="0" smtClean="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en-US"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根据题意，</a:t>
            </a:r>
            <a:r>
              <a:rPr lang="en-US" altLang="zh-CN" sz="2800" kern="100" dirty="0">
                <a:latin typeface="Times New Roman"/>
                <a:ea typeface="华文细黑"/>
                <a:cs typeface="Courier New"/>
              </a:rPr>
              <a:t>500 mL</a:t>
            </a:r>
            <a:r>
              <a:rPr lang="zh-CN" altLang="zh-CN" sz="2800" kern="100" dirty="0">
                <a:latin typeface="Times New Roman"/>
                <a:ea typeface="华文细黑"/>
                <a:cs typeface="Times New Roman"/>
              </a:rPr>
              <a:t>溶液分成</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等份，每份为</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。每份中</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(Ba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，根据电荷守恒关系得</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506599790"/>
              </p:ext>
            </p:extLst>
          </p:nvPr>
        </p:nvGraphicFramePr>
        <p:xfrm>
          <a:off x="262558" y="5627074"/>
          <a:ext cx="7313613" cy="1138238"/>
        </p:xfrm>
        <a:graphic>
          <a:graphicData uri="http://schemas.openxmlformats.org/presentationml/2006/ole">
            <mc:AlternateContent xmlns:mc="http://schemas.openxmlformats.org/markup-compatibility/2006">
              <mc:Choice xmlns:v="urn:schemas-microsoft-com:vml" Requires="v">
                <p:oleObj spid="_x0000_s11517" name="文档" r:id="rId3" imgW="7314158" imgH="1138929" progId="Word.Document.12">
                  <p:embed/>
                </p:oleObj>
              </mc:Choice>
              <mc:Fallback>
                <p:oleObj name="文档" r:id="rId3" imgW="7314158" imgH="1138929" progId="Word.Document.12">
                  <p:embed/>
                  <p:pic>
                    <p:nvPicPr>
                      <p:cNvPr id="0" name=""/>
                      <p:cNvPicPr/>
                      <p:nvPr/>
                    </p:nvPicPr>
                    <p:blipFill>
                      <a:blip r:embed="rId4"/>
                      <a:stretch>
                        <a:fillRect/>
                      </a:stretch>
                    </p:blipFill>
                    <p:spPr>
                      <a:xfrm>
                        <a:off x="262558" y="5627074"/>
                        <a:ext cx="7313613" cy="1138238"/>
                      </a:xfrm>
                      <a:prstGeom prst="rect">
                        <a:avLst/>
                      </a:prstGeom>
                    </p:spPr>
                  </p:pic>
                </p:oleObj>
              </mc:Fallback>
            </mc:AlternateContent>
          </a:graphicData>
        </a:graphic>
      </p:graphicFrame>
      <p:sp>
        <p:nvSpPr>
          <p:cNvPr id="4" name="矩形 3"/>
          <p:cNvSpPr/>
          <p:nvPr/>
        </p:nvSpPr>
        <p:spPr>
          <a:xfrm>
            <a:off x="9037374" y="2516840"/>
            <a:ext cx="444352" cy="523220"/>
          </a:xfrm>
          <a:prstGeom prst="rect">
            <a:avLst/>
          </a:prstGeom>
        </p:spPr>
        <p:txBody>
          <a:bodyPr wrap="none">
            <a:spAutoFit/>
          </a:bodyPr>
          <a:lstStyle/>
          <a:p>
            <a:r>
              <a:rPr lang="en-US" altLang="zh-CN" sz="2800" b="1" kern="100" dirty="0" smtClean="0">
                <a:solidFill>
                  <a:srgbClr val="FF0000"/>
                </a:solidFill>
                <a:latin typeface="Times New Roman"/>
                <a:cs typeface="Times New Roman"/>
              </a:rPr>
              <a:t>D</a:t>
            </a:r>
            <a:endParaRPr lang="zh-CN" altLang="zh-CN" sz="2800" b="1" kern="100" dirty="0">
              <a:solidFill>
                <a:srgbClr val="FF0000"/>
              </a:solidFill>
              <a:latin typeface="Times New Roman"/>
              <a:cs typeface="Times New Roman"/>
            </a:endParaRPr>
          </a:p>
        </p:txBody>
      </p:sp>
      <p:sp>
        <p:nvSpPr>
          <p:cNvPr id="25"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7"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8"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9"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0"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1"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2"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3"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4956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4" end="4"/>
                                            </p:txEl>
                                          </p:spTgt>
                                        </p:tgtEl>
                                      </p:cBhvr>
                                    </p:animEffect>
                                    <p:set>
                                      <p:cBhvr>
                                        <p:cTn id="20" dur="1" fill="hold">
                                          <p:stCondLst>
                                            <p:cond delay="499"/>
                                          </p:stCondLst>
                                        </p:cTn>
                                        <p:tgtEl>
                                          <p:spTgt spid="3">
                                            <p:txEl>
                                              <p:pRg st="4" end="4"/>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2558" y="693490"/>
            <a:ext cx="11388152" cy="262659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把</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a:t>
            </a:r>
            <a:r>
              <a:rPr lang="zh-CN" altLang="zh-CN" sz="2800" kern="100" dirty="0">
                <a:latin typeface="Times New Roman"/>
                <a:ea typeface="华文细黑"/>
                <a:cs typeface="Times New Roman"/>
              </a:rPr>
              <a:t>含有</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的混合溶液分成两等份，一份加入含</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的溶液，恰好使镁离子完全沉淀为氢氧化镁；另一份加入含</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的溶液，恰好使硫酸根离子完全沉淀为硫酸钡。则原混合溶液中钾离子的浓度为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539710391"/>
              </p:ext>
            </p:extLst>
          </p:nvPr>
        </p:nvGraphicFramePr>
        <p:xfrm>
          <a:off x="262558" y="3481482"/>
          <a:ext cx="9880600" cy="2571750"/>
        </p:xfrm>
        <a:graphic>
          <a:graphicData uri="http://schemas.openxmlformats.org/presentationml/2006/ole">
            <mc:AlternateContent xmlns:mc="http://schemas.openxmlformats.org/markup-compatibility/2006">
              <mc:Choice xmlns:v="urn:schemas-microsoft-com:vml" Requires="v">
                <p:oleObj spid="_x0000_s12535" name="文档" r:id="rId3" imgW="9872387" imgH="2579132" progId="Word.Document.12">
                  <p:embed/>
                </p:oleObj>
              </mc:Choice>
              <mc:Fallback>
                <p:oleObj name="文档" r:id="rId3" imgW="9872387" imgH="2579132" progId="Word.Document.12">
                  <p:embed/>
                  <p:pic>
                    <p:nvPicPr>
                      <p:cNvPr id="0" name=""/>
                      <p:cNvPicPr/>
                      <p:nvPr/>
                    </p:nvPicPr>
                    <p:blipFill>
                      <a:blip r:embed="rId4"/>
                      <a:stretch>
                        <a:fillRect/>
                      </a:stretch>
                    </p:blipFill>
                    <p:spPr>
                      <a:xfrm>
                        <a:off x="262558" y="3481482"/>
                        <a:ext cx="9880600" cy="2571750"/>
                      </a:xfrm>
                      <a:prstGeom prst="rect">
                        <a:avLst/>
                      </a:prstGeom>
                    </p:spPr>
                  </p:pic>
                </p:oleObj>
              </mc:Fallback>
            </mc:AlternateContent>
          </a:graphicData>
        </a:graphic>
      </p:graphicFrame>
      <p:sp>
        <p:nvSpPr>
          <p:cNvPr id="16"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矩形 2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368083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597446803"/>
              </p:ext>
            </p:extLst>
          </p:nvPr>
        </p:nvGraphicFramePr>
        <p:xfrm>
          <a:off x="550590" y="981522"/>
          <a:ext cx="10912475" cy="3057525"/>
        </p:xfrm>
        <a:graphic>
          <a:graphicData uri="http://schemas.openxmlformats.org/presentationml/2006/ole">
            <mc:AlternateContent xmlns:mc="http://schemas.openxmlformats.org/markup-compatibility/2006">
              <mc:Choice xmlns:v="urn:schemas-microsoft-com:vml" Requires="v">
                <p:oleObj spid="_x0000_s13559" name="文档" r:id="rId3" imgW="10922607" imgH="3053032" progId="Word.Document.12">
                  <p:embed/>
                </p:oleObj>
              </mc:Choice>
              <mc:Fallback>
                <p:oleObj name="文档" r:id="rId3" imgW="10922607" imgH="3053032" progId="Word.Document.12">
                  <p:embed/>
                  <p:pic>
                    <p:nvPicPr>
                      <p:cNvPr id="0" name=""/>
                      <p:cNvPicPr/>
                      <p:nvPr/>
                    </p:nvPicPr>
                    <p:blipFill>
                      <a:blip r:embed="rId4"/>
                      <a:stretch>
                        <a:fillRect/>
                      </a:stretch>
                    </p:blipFill>
                    <p:spPr>
                      <a:xfrm>
                        <a:off x="550590" y="981522"/>
                        <a:ext cx="10912475" cy="3057525"/>
                      </a:xfrm>
                      <a:prstGeom prst="rect">
                        <a:avLst/>
                      </a:prstGeom>
                    </p:spPr>
                  </p:pic>
                </p:oleObj>
              </mc:Fallback>
            </mc:AlternateContent>
          </a:graphicData>
        </a:graphic>
      </p:graphicFrame>
      <p:sp>
        <p:nvSpPr>
          <p:cNvPr id="4" name="矩形 3"/>
          <p:cNvSpPr/>
          <p:nvPr/>
        </p:nvSpPr>
        <p:spPr>
          <a:xfrm>
            <a:off x="498902" y="3933850"/>
            <a:ext cx="1526380" cy="656846"/>
          </a:xfrm>
          <a:prstGeom prst="rect">
            <a:avLst/>
          </a:prstGeom>
        </p:spPr>
        <p:txBody>
          <a:bodyPr wrap="none">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D</a:t>
            </a:r>
            <a:endParaRPr lang="zh-CN" altLang="zh-CN" sz="2800" b="1" kern="100" dirty="0">
              <a:solidFill>
                <a:schemeClr val="accent6">
                  <a:lumMod val="75000"/>
                </a:schemeClr>
              </a:solidFill>
              <a:latin typeface="Times New Roman"/>
              <a:cs typeface="Times New Roman"/>
            </a:endParaRPr>
          </a:p>
        </p:txBody>
      </p:sp>
      <p:sp>
        <p:nvSpPr>
          <p:cNvPr id="15"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1"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463500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549474"/>
            <a:ext cx="11345290" cy="262659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题组四　溶液稀释与混合的计算</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两种硫酸溶液，一种硫酸溶液的物质的量浓度为</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，密度为</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；另一种硫酸溶液的物质的量浓度为</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，密度为</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，将它们等体积混合后，所得溶液的密度为</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，则混合后硫酸的物质的量浓度为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1118522"/>
              </p:ext>
            </p:extLst>
          </p:nvPr>
        </p:nvGraphicFramePr>
        <p:xfrm>
          <a:off x="353218" y="3252043"/>
          <a:ext cx="10485438" cy="2468562"/>
        </p:xfrm>
        <a:graphic>
          <a:graphicData uri="http://schemas.openxmlformats.org/presentationml/2006/ole">
            <mc:AlternateContent xmlns:mc="http://schemas.openxmlformats.org/markup-compatibility/2006">
              <mc:Choice xmlns:v="urn:schemas-microsoft-com:vml" Requires="v">
                <p:oleObj spid="_x0000_s14581" name="文档" r:id="rId3" imgW="10484104" imgH="2472059" progId="Word.Document.12">
                  <p:embed/>
                </p:oleObj>
              </mc:Choice>
              <mc:Fallback>
                <p:oleObj name="文档" r:id="rId3" imgW="10484104" imgH="2472059" progId="Word.Document.12">
                  <p:embed/>
                  <p:pic>
                    <p:nvPicPr>
                      <p:cNvPr id="0" name=""/>
                      <p:cNvPicPr/>
                      <p:nvPr/>
                    </p:nvPicPr>
                    <p:blipFill>
                      <a:blip r:embed="rId4"/>
                      <a:stretch>
                        <a:fillRect/>
                      </a:stretch>
                    </p:blipFill>
                    <p:spPr>
                      <a:xfrm>
                        <a:off x="353218" y="3252043"/>
                        <a:ext cx="10485438" cy="2468562"/>
                      </a:xfrm>
                      <a:prstGeom prst="rect">
                        <a:avLst/>
                      </a:prstGeom>
                    </p:spPr>
                  </p:pic>
                </p:oleObj>
              </mc:Fallback>
            </mc:AlternateContent>
          </a:graphicData>
        </a:graphic>
      </p:graphicFrame>
      <p:sp>
        <p:nvSpPr>
          <p:cNvPr id="16"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矩形 2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565364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550590" y="2080166"/>
            <a:ext cx="10666568" cy="2141716"/>
          </a:xfrm>
          <a:prstGeom prst="rect">
            <a:avLst/>
          </a:prstGeom>
        </p:spPr>
        <p:txBody>
          <a:bodyPr wrap="square" lIns="121898" tIns="60948" rIns="121898" bIns="60948">
            <a:spAutoFit/>
          </a:bodyPr>
          <a:lstStyle/>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思路点拨　</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在进行有关物质的量浓度的计算时，要充分应用溶质的物质的量、质量及溶液中的电荷守恒。</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溶液稀释混合时，溶液的体积一般不可直接相加，应用溶液的总质量和密度来计算</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Tree>
    <p:extLst>
      <p:ext uri="{BB962C8B-B14F-4D97-AF65-F5344CB8AC3E}">
        <p14:creationId xmlns:p14="http://schemas.microsoft.com/office/powerpoint/2010/main" val="1036643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334566" y="693490"/>
            <a:ext cx="11388152" cy="3031575"/>
          </a:xfrm>
          <a:prstGeom prst="rect">
            <a:avLst/>
          </a:prstGeom>
        </p:spPr>
        <p:txBody>
          <a:bodyPr wrap="square" lIns="121898" tIns="60948" rIns="121898" bIns="60948">
            <a:spAutoFit/>
          </a:bodyPr>
          <a:lstStyle/>
          <a:p>
            <a:pPr algn="just">
              <a:lnSpc>
                <a:spcPct val="200000"/>
              </a:lnSpc>
              <a:spcAft>
                <a:spcPts val="0"/>
              </a:spcAft>
              <a:tabLst>
                <a:tab pos="1890395" algn="l"/>
              </a:tabLst>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根据混合后</a:t>
            </a:r>
            <a:r>
              <a:rPr lang="en-US" altLang="zh-CN" sz="2800" i="1" kern="100" dirty="0" smtClean="0">
                <a:latin typeface="Times New Roman"/>
                <a:ea typeface="华文细黑"/>
              </a:rPr>
              <a:t>n</a:t>
            </a:r>
            <a:r>
              <a:rPr lang="en-US" altLang="zh-CN" sz="2800" kern="100" dirty="0" smtClean="0">
                <a:latin typeface="Times New Roman"/>
                <a:ea typeface="华文细黑"/>
              </a:rPr>
              <a:t>(H</a:t>
            </a:r>
            <a:r>
              <a:rPr lang="en-US" altLang="zh-CN" sz="2800" kern="100" baseline="-25000" dirty="0" smtClean="0">
                <a:latin typeface="Times New Roman"/>
                <a:ea typeface="华文细黑"/>
              </a:rPr>
              <a:t>2</a:t>
            </a:r>
            <a:r>
              <a:rPr lang="en-US" altLang="zh-CN" sz="2800" kern="100" dirty="0" smtClean="0">
                <a:latin typeface="Times New Roman"/>
                <a:ea typeface="华文细黑"/>
              </a:rPr>
              <a:t>SO</a:t>
            </a:r>
            <a:r>
              <a:rPr lang="en-US" altLang="zh-CN" sz="2800" kern="100" baseline="-25000" dirty="0" smtClean="0">
                <a:latin typeface="Times New Roman"/>
                <a:ea typeface="华文细黑"/>
              </a:rPr>
              <a:t>4</a:t>
            </a:r>
            <a:r>
              <a:rPr lang="en-US" altLang="zh-CN" sz="2800" kern="100" dirty="0" smtClean="0">
                <a:latin typeface="Times New Roman"/>
                <a:ea typeface="华文细黑"/>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rPr>
              <a:t>n</a:t>
            </a:r>
            <a:r>
              <a:rPr lang="en-US" altLang="zh-CN" sz="2800" kern="100" baseline="-25000" dirty="0" smtClean="0">
                <a:latin typeface="Times New Roman"/>
                <a:ea typeface="华文细黑"/>
              </a:rPr>
              <a:t>1</a:t>
            </a:r>
            <a:r>
              <a:rPr lang="en-US" altLang="zh-CN" sz="2800" kern="100" dirty="0" smtClean="0">
                <a:latin typeface="Times New Roman"/>
                <a:ea typeface="华文细黑"/>
              </a:rPr>
              <a:t>(H</a:t>
            </a:r>
            <a:r>
              <a:rPr lang="en-US" altLang="zh-CN" sz="2800" kern="100" baseline="-25000" dirty="0" smtClean="0">
                <a:latin typeface="Times New Roman"/>
                <a:ea typeface="华文细黑"/>
              </a:rPr>
              <a:t>2</a:t>
            </a:r>
            <a:r>
              <a:rPr lang="en-US" altLang="zh-CN" sz="2800" kern="100" dirty="0" smtClean="0">
                <a:latin typeface="Times New Roman"/>
                <a:ea typeface="华文细黑"/>
              </a:rPr>
              <a:t>SO</a:t>
            </a:r>
            <a:r>
              <a:rPr lang="en-US" altLang="zh-CN" sz="2800" kern="100" baseline="-25000" dirty="0" smtClean="0">
                <a:latin typeface="Times New Roman"/>
                <a:ea typeface="华文细黑"/>
              </a:rPr>
              <a:t>4</a:t>
            </a:r>
            <a:r>
              <a:rPr lang="en-US" altLang="zh-CN" sz="2800" kern="100" dirty="0" smtClean="0">
                <a:latin typeface="Times New Roman"/>
                <a:ea typeface="华文细黑"/>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rPr>
              <a:t>n</a:t>
            </a:r>
            <a:r>
              <a:rPr lang="en-US" altLang="zh-CN" sz="2800" kern="100" baseline="-25000" dirty="0" smtClean="0">
                <a:latin typeface="Times New Roman"/>
                <a:ea typeface="华文细黑"/>
              </a:rPr>
              <a:t>2</a:t>
            </a:r>
            <a:r>
              <a:rPr lang="en-US" altLang="zh-CN" sz="2800" kern="100" dirty="0" smtClean="0">
                <a:latin typeface="Times New Roman"/>
                <a:ea typeface="华文细黑"/>
              </a:rPr>
              <a:t>(H</a:t>
            </a:r>
            <a:r>
              <a:rPr lang="en-US" altLang="zh-CN" sz="2800" kern="100" baseline="-25000" dirty="0" smtClean="0">
                <a:latin typeface="Times New Roman"/>
                <a:ea typeface="华文细黑"/>
              </a:rPr>
              <a:t>2</a:t>
            </a:r>
            <a:r>
              <a:rPr lang="en-US" altLang="zh-CN" sz="2800" kern="100" dirty="0" smtClean="0">
                <a:latin typeface="Times New Roman"/>
                <a:ea typeface="华文细黑"/>
              </a:rPr>
              <a:t>SO</a:t>
            </a:r>
            <a:r>
              <a:rPr lang="en-US" altLang="zh-CN" sz="2800" kern="100" baseline="-25000" dirty="0" smtClean="0">
                <a:latin typeface="Times New Roman"/>
                <a:ea typeface="华文细黑"/>
              </a:rPr>
              <a:t>4</a:t>
            </a:r>
            <a:r>
              <a:rPr lang="en-US" altLang="zh-CN" sz="2800" kern="100" dirty="0" smtClean="0">
                <a:latin typeface="Times New Roman"/>
                <a:ea typeface="华文细黑"/>
              </a:rPr>
              <a:t>)</a:t>
            </a:r>
            <a:r>
              <a:rPr lang="zh-CN" altLang="zh-CN" sz="2800" kern="100" dirty="0" smtClean="0">
                <a:latin typeface="Times New Roman"/>
                <a:ea typeface="华文细黑"/>
                <a:cs typeface="Times New Roman"/>
              </a:rPr>
              <a:t>，设取混合前两硫酸溶液的体积均为</a:t>
            </a:r>
            <a:r>
              <a:rPr lang="en-US" altLang="zh-CN" sz="2800" i="1" kern="100" dirty="0" smtClean="0">
                <a:latin typeface="Times New Roman"/>
                <a:ea typeface="华文细黑"/>
              </a:rPr>
              <a:t>V</a:t>
            </a:r>
            <a:r>
              <a:rPr lang="en-US" altLang="zh-CN" sz="2800" kern="100" dirty="0" smtClean="0">
                <a:latin typeface="Times New Roman"/>
                <a:ea typeface="华文细黑"/>
              </a:rPr>
              <a:t> mL</a:t>
            </a:r>
            <a:r>
              <a:rPr lang="zh-CN" altLang="zh-CN" sz="2800" kern="100" dirty="0" smtClean="0">
                <a:latin typeface="Times New Roman"/>
                <a:ea typeface="华文细黑"/>
                <a:cs typeface="Times New Roman"/>
              </a:rPr>
              <a:t>，</a:t>
            </a:r>
            <a:endParaRPr lang="en-US" altLang="zh-CN" sz="2800" kern="100" dirty="0">
              <a:latin typeface="宋体"/>
              <a:cs typeface="Courier New"/>
            </a:endParaRPr>
          </a:p>
          <a:p>
            <a:pPr algn="just">
              <a:lnSpc>
                <a:spcPct val="200000"/>
              </a:lnSpc>
              <a:spcAft>
                <a:spcPts val="0"/>
              </a:spcAft>
              <a:tabLst>
                <a:tab pos="1890395" algn="l"/>
              </a:tabLst>
            </a:pPr>
            <a:r>
              <a:rPr lang="zh-CN" altLang="zh-CN" sz="2800" kern="100" dirty="0">
                <a:latin typeface="Times New Roman"/>
                <a:ea typeface="华文细黑"/>
                <a:cs typeface="Times New Roman"/>
              </a:rPr>
              <a:t>故选答案</a:t>
            </a:r>
            <a:r>
              <a:rPr lang="en-US" altLang="zh-CN" sz="2800" kern="100" dirty="0">
                <a:latin typeface="Times New Roman"/>
                <a:ea typeface="华文细黑"/>
                <a:cs typeface="Courier New"/>
              </a:rPr>
              <a:t>A</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200000"/>
              </a:lnSpc>
              <a:spcAft>
                <a:spcPts val="0"/>
              </a:spcAft>
              <a:tabLst>
                <a:tab pos="1890395" algn="l"/>
              </a:tabLst>
            </a:pPr>
            <a:endParaRPr lang="zh-CN" altLang="zh-CN" sz="1050" b="1" kern="100" dirty="0">
              <a:solidFill>
                <a:schemeClr val="accent6">
                  <a:lumMod val="75000"/>
                </a:schemeClr>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343308514"/>
              </p:ext>
            </p:extLst>
          </p:nvPr>
        </p:nvGraphicFramePr>
        <p:xfrm>
          <a:off x="4039149" y="1541459"/>
          <a:ext cx="8047038" cy="1687513"/>
        </p:xfrm>
        <a:graphic>
          <a:graphicData uri="http://schemas.openxmlformats.org/presentationml/2006/ole">
            <mc:AlternateContent xmlns:mc="http://schemas.openxmlformats.org/markup-compatibility/2006">
              <mc:Choice xmlns:v="urn:schemas-microsoft-com:vml" Requires="v">
                <p:oleObj spid="_x0000_s15601" name="文档" r:id="rId3" imgW="8050469" imgH="1688209" progId="Word.Document.12">
                  <p:embed/>
                </p:oleObj>
              </mc:Choice>
              <mc:Fallback>
                <p:oleObj name="文档" r:id="rId3" imgW="8050469" imgH="1688209" progId="Word.Document.12">
                  <p:embed/>
                  <p:pic>
                    <p:nvPicPr>
                      <p:cNvPr id="0" name=""/>
                      <p:cNvPicPr/>
                      <p:nvPr/>
                    </p:nvPicPr>
                    <p:blipFill>
                      <a:blip r:embed="rId4"/>
                      <a:stretch>
                        <a:fillRect/>
                      </a:stretch>
                    </p:blipFill>
                    <p:spPr>
                      <a:xfrm>
                        <a:off x="4039149" y="1541459"/>
                        <a:ext cx="8047038" cy="1687513"/>
                      </a:xfrm>
                      <a:prstGeom prst="rect">
                        <a:avLst/>
                      </a:prstGeom>
                    </p:spPr>
                  </p:pic>
                </p:oleObj>
              </mc:Fallback>
            </mc:AlternateContent>
          </a:graphicData>
        </a:graphic>
      </p:graphicFrame>
      <p:sp>
        <p:nvSpPr>
          <p:cNvPr id="4" name="矩形 3"/>
          <p:cNvSpPr/>
          <p:nvPr/>
        </p:nvSpPr>
        <p:spPr>
          <a:xfrm>
            <a:off x="392362" y="3482638"/>
            <a:ext cx="1526380"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　</a:t>
            </a:r>
            <a:r>
              <a:rPr lang="en-US" altLang="zh-CN" sz="2800" b="1" kern="100" dirty="0">
                <a:solidFill>
                  <a:srgbClr val="F79646">
                    <a:lumMod val="75000"/>
                  </a:srgbClr>
                </a:solidFill>
                <a:latin typeface="Times New Roman"/>
                <a:ea typeface="华文细黑"/>
                <a:cs typeface="Courier New"/>
              </a:rPr>
              <a:t>A</a:t>
            </a:r>
            <a:endParaRPr lang="zh-CN" altLang="en-US" dirty="0"/>
          </a:p>
        </p:txBody>
      </p:sp>
      <p:sp>
        <p:nvSpPr>
          <p:cNvPr id="16"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156809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75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750"/>
                                        <p:tgtEl>
                                          <p:spTgt spid="2"/>
                                        </p:tgtEl>
                                      </p:cBhvr>
                                    </p:animEffect>
                                  </p:childTnLst>
                                </p:cTn>
                              </p:par>
                            </p:childTnLst>
                          </p:cTn>
                        </p:par>
                        <p:par>
                          <p:cTn id="11" fill="hold">
                            <p:stCondLst>
                              <p:cond delay="750"/>
                            </p:stCondLst>
                            <p:childTnLst>
                              <p:par>
                                <p:cTn id="12" presetID="3" presetClass="entr" presetSubtype="1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57" name="Rectangle 21"/>
          <p:cNvSpPr>
            <a:spLocks noChangeArrowheads="1"/>
          </p:cNvSpPr>
          <p:nvPr/>
        </p:nvSpPr>
        <p:spPr bwMode="auto">
          <a:xfrm>
            <a:off x="1435301" y="122839"/>
            <a:ext cx="9549157" cy="617744"/>
          </a:xfrm>
          <a:prstGeom prst="rect">
            <a:avLst/>
          </a:prstGeom>
          <a:gradFill rotWithShape="0">
            <a:gsLst>
              <a:gs pos="0">
                <a:srgbClr val="9999FF"/>
              </a:gs>
              <a:gs pos="50000">
                <a:schemeClr val="bg1"/>
              </a:gs>
              <a:gs pos="100000">
                <a:srgbClr val="9999FF"/>
              </a:gs>
            </a:gsLst>
            <a:lin ang="5400000" scaled="1"/>
          </a:gradFill>
          <a:ln w="9525">
            <a:noFill/>
            <a:miter lim="800000"/>
            <a:headEnd/>
            <a:tailEnd/>
          </a:ln>
          <a:effectLst/>
        </p:spPr>
        <p:txBody>
          <a:bodyPr lIns="108850" tIns="54425" rIns="108850" bIns="54425">
            <a:spAutoFit/>
          </a:bodyPr>
          <a:lstStyle/>
          <a:p>
            <a:pPr>
              <a:spcBef>
                <a:spcPct val="50000"/>
              </a:spcBef>
              <a:defRPr/>
            </a:pPr>
            <a:r>
              <a:rPr lang="en-US" altLang="zh-CN" sz="3300" b="1" dirty="0">
                <a:solidFill>
                  <a:srgbClr val="000099"/>
                </a:solidFill>
                <a:ea typeface="宋体" pitchFamily="2" charset="-122"/>
              </a:rPr>
              <a:t>      </a:t>
            </a:r>
            <a:r>
              <a:rPr lang="zh-CN" altLang="en-US" sz="3300" b="1" dirty="0">
                <a:solidFill>
                  <a:srgbClr val="000099"/>
                </a:solidFill>
                <a:ea typeface="宋体" pitchFamily="2" charset="-122"/>
              </a:rPr>
              <a:t>关于物质的量</a:t>
            </a:r>
            <a:r>
              <a:rPr lang="zh-CN" altLang="en-US" sz="3300" b="1" dirty="0" smtClean="0">
                <a:solidFill>
                  <a:srgbClr val="000099"/>
                </a:solidFill>
                <a:ea typeface="宋体" pitchFamily="2" charset="-122"/>
              </a:rPr>
              <a:t>浓度与物质的质量分数的换算 </a:t>
            </a:r>
            <a:endParaRPr lang="zh-CN" altLang="en-US" sz="3300" b="1" dirty="0">
              <a:solidFill>
                <a:srgbClr val="000099"/>
              </a:solidFill>
              <a:ea typeface="宋体" pitchFamily="2" charset="-122"/>
            </a:endParaRPr>
          </a:p>
        </p:txBody>
      </p:sp>
      <p:grpSp>
        <p:nvGrpSpPr>
          <p:cNvPr id="8" name="组合 7"/>
          <p:cNvGrpSpPr/>
          <p:nvPr/>
        </p:nvGrpSpPr>
        <p:grpSpPr>
          <a:xfrm>
            <a:off x="334566" y="909514"/>
            <a:ext cx="5422488" cy="5760640"/>
            <a:chOff x="334566" y="909514"/>
            <a:chExt cx="5422488" cy="576064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566" y="909514"/>
              <a:ext cx="5422488" cy="5760640"/>
            </a:xfrm>
            <a:prstGeom prst="rect">
              <a:avLst/>
            </a:prstGeom>
          </p:spPr>
        </p:pic>
        <p:sp>
          <p:nvSpPr>
            <p:cNvPr id="7" name="TextBox 6"/>
            <p:cNvSpPr txBox="1"/>
            <p:nvPr/>
          </p:nvSpPr>
          <p:spPr>
            <a:xfrm>
              <a:off x="478582" y="1053530"/>
              <a:ext cx="699230" cy="707886"/>
            </a:xfrm>
            <a:prstGeom prst="rect">
              <a:avLst/>
            </a:prstGeom>
            <a:noFill/>
          </p:spPr>
          <p:txBody>
            <a:bodyPr wrap="none" rtlCol="0">
              <a:spAutoFit/>
            </a:bodyPr>
            <a:lstStyle/>
            <a:p>
              <a:r>
                <a:rPr lang="zh-CN" altLang="en-US" sz="4000" b="1" dirty="0" smtClean="0">
                  <a:latin typeface="宋体" panose="02010600030101010101" pitchFamily="2" charset="-122"/>
                  <a:ea typeface="宋体" panose="02010600030101010101" pitchFamily="2" charset="-122"/>
                </a:rPr>
                <a:t>浓</a:t>
              </a:r>
              <a:endParaRPr lang="zh-CN" altLang="en-US" sz="4000" b="1" dirty="0">
                <a:latin typeface="宋体" panose="02010600030101010101" pitchFamily="2" charset="-122"/>
                <a:ea typeface="宋体" panose="02010600030101010101" pitchFamily="2" charset="-122"/>
              </a:endParaRPr>
            </a:p>
          </p:txBody>
        </p:sp>
      </p:grpSp>
      <p:graphicFrame>
        <p:nvGraphicFramePr>
          <p:cNvPr id="2" name="对象 1"/>
          <p:cNvGraphicFramePr>
            <a:graphicFrameLocks noChangeAspect="1"/>
          </p:cNvGraphicFramePr>
          <p:nvPr>
            <p:extLst>
              <p:ext uri="{D42A27DB-BD31-4B8C-83A1-F6EECF244321}">
                <p14:modId xmlns:p14="http://schemas.microsoft.com/office/powerpoint/2010/main" val="1682430726"/>
              </p:ext>
            </p:extLst>
          </p:nvPr>
        </p:nvGraphicFramePr>
        <p:xfrm>
          <a:off x="6209879" y="1390874"/>
          <a:ext cx="25034592" cy="7778848"/>
        </p:xfrm>
        <a:graphic>
          <a:graphicData uri="http://schemas.openxmlformats.org/presentationml/2006/ole">
            <mc:AlternateContent xmlns:mc="http://schemas.openxmlformats.org/markup-compatibility/2006">
              <mc:Choice xmlns:v="urn:schemas-microsoft-com:vml" Requires="v">
                <p:oleObj spid="_x0000_s78861" name="文档" r:id="rId4" imgW="11255792" imgH="3488153" progId="Word.Document.12">
                  <p:embed/>
                </p:oleObj>
              </mc:Choice>
              <mc:Fallback>
                <p:oleObj name="文档" r:id="rId4" imgW="11255792" imgH="3488153" progId="Word.Document.12">
                  <p:embed/>
                  <p:pic>
                    <p:nvPicPr>
                      <p:cNvPr id="0" name="对象 1"/>
                      <p:cNvPicPr>
                        <a:picLocks noChangeAspect="1" noChangeArrowheads="1"/>
                      </p:cNvPicPr>
                      <p:nvPr/>
                    </p:nvPicPr>
                    <p:blipFill>
                      <a:blip r:embed="rId5"/>
                      <a:srcRect/>
                      <a:stretch>
                        <a:fillRect/>
                      </a:stretch>
                    </p:blipFill>
                    <p:spPr bwMode="auto">
                      <a:xfrm>
                        <a:off x="6209879" y="1390874"/>
                        <a:ext cx="25034592" cy="7778848"/>
                      </a:xfrm>
                      <a:prstGeom prst="rect">
                        <a:avLst/>
                      </a:prstGeom>
                      <a:noFill/>
                      <a:ln>
                        <a:noFill/>
                      </a:ln>
                    </p:spPr>
                  </p:pic>
                </p:oleObj>
              </mc:Fallback>
            </mc:AlternateContent>
          </a:graphicData>
        </a:graphic>
      </p:graphicFrame>
      <p:sp>
        <p:nvSpPr>
          <p:cNvPr id="4" name="矩形 3"/>
          <p:cNvSpPr/>
          <p:nvPr/>
        </p:nvSpPr>
        <p:spPr>
          <a:xfrm>
            <a:off x="6095206" y="4005858"/>
            <a:ext cx="5400600" cy="1944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4000" dirty="0" smtClean="0">
                <a:solidFill>
                  <a:schemeClr val="tx1"/>
                </a:solidFill>
                <a:latin typeface="Times New Roman" panose="02020603050405020304" pitchFamily="18" charset="0"/>
                <a:cs typeface="Times New Roman" panose="02020603050405020304" pitchFamily="18" charset="0"/>
              </a:rPr>
              <a:t>密度：</a:t>
            </a:r>
            <a:r>
              <a:rPr lang="en-US" altLang="zh-CN" sz="4000" dirty="0" smtClean="0">
                <a:solidFill>
                  <a:schemeClr val="tx1"/>
                </a:solidFill>
                <a:latin typeface="Times New Roman" panose="02020603050405020304" pitchFamily="18" charset="0"/>
                <a:cs typeface="Times New Roman" panose="02020603050405020304" pitchFamily="18" charset="0"/>
              </a:rPr>
              <a:t>g/mL</a:t>
            </a:r>
          </a:p>
          <a:p>
            <a:pPr algn="ctr">
              <a:lnSpc>
                <a:spcPct val="150000"/>
              </a:lnSpc>
            </a:pPr>
            <a:r>
              <a:rPr lang="zh-CN" altLang="en-US" sz="4000" dirty="0" smtClean="0">
                <a:solidFill>
                  <a:schemeClr val="tx1"/>
                </a:solidFill>
                <a:latin typeface="Times New Roman" panose="02020603050405020304" pitchFamily="18" charset="0"/>
                <a:cs typeface="Times New Roman" panose="02020603050405020304" pitchFamily="18" charset="0"/>
              </a:rPr>
              <a:t>体积：</a:t>
            </a:r>
            <a:r>
              <a:rPr lang="en-US" altLang="zh-CN" sz="4000" dirty="0" smtClean="0">
                <a:solidFill>
                  <a:schemeClr val="tx1"/>
                </a:solidFill>
                <a:latin typeface="Times New Roman" panose="02020603050405020304" pitchFamily="18" charset="0"/>
                <a:cs typeface="Times New Roman" panose="02020603050405020304" pitchFamily="18" charset="0"/>
              </a:rPr>
              <a:t>mL</a:t>
            </a:r>
            <a:r>
              <a:rPr lang="en-US" altLang="zh-CN" sz="4000" dirty="0" smtClean="0">
                <a:latin typeface="Times New Roman" panose="02020603050405020304" pitchFamily="18" charset="0"/>
                <a:cs typeface="Times New Roman" panose="02020603050405020304" pitchFamily="18" charset="0"/>
              </a:rPr>
              <a:t> </a:t>
            </a:r>
            <a:endParaRPr lang="zh-CN"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321566"/>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19682" y="549474"/>
            <a:ext cx="11969063"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用溶质质量分数为</a:t>
            </a:r>
            <a:r>
              <a:rPr lang="en-US" altLang="zh-CN" sz="2800" kern="100" dirty="0">
                <a:latin typeface="Times New Roman"/>
                <a:ea typeface="华文细黑"/>
                <a:cs typeface="Courier New"/>
              </a:rPr>
              <a:t>98%</a:t>
            </a:r>
            <a:r>
              <a:rPr lang="zh-CN" altLang="zh-CN" sz="2800" kern="100" dirty="0">
                <a:latin typeface="Times New Roman"/>
                <a:ea typeface="华文细黑"/>
                <a:cs typeface="Times New Roman"/>
              </a:rPr>
              <a:t>的浓硫酸和溶质质量分数为</a:t>
            </a:r>
            <a:r>
              <a:rPr lang="en-US" altLang="zh-CN" sz="2800" kern="100" dirty="0">
                <a:latin typeface="Times New Roman"/>
                <a:ea typeface="华文细黑"/>
                <a:cs typeface="Courier New"/>
              </a:rPr>
              <a:t>18%</a:t>
            </a:r>
            <a:r>
              <a:rPr lang="zh-CN" altLang="zh-CN" sz="2800" kern="100" dirty="0">
                <a:latin typeface="Times New Roman"/>
                <a:ea typeface="华文细黑"/>
                <a:cs typeface="Times New Roman"/>
              </a:rPr>
              <a:t>的稀硫酸配制</a:t>
            </a:r>
            <a:r>
              <a:rPr lang="en-US" altLang="zh-CN" sz="2800" kern="100" dirty="0">
                <a:latin typeface="Times New Roman"/>
                <a:ea typeface="华文细黑"/>
                <a:cs typeface="Courier New"/>
              </a:rPr>
              <a:t>500 g</a:t>
            </a:r>
            <a:r>
              <a:rPr lang="zh-CN" altLang="zh-CN" sz="2800" kern="100" dirty="0">
                <a:latin typeface="Times New Roman"/>
                <a:ea typeface="华文细黑"/>
                <a:cs typeface="Times New Roman"/>
              </a:rPr>
              <a:t>溶质质量分数为</a:t>
            </a:r>
            <a:r>
              <a:rPr lang="en-US" altLang="zh-CN" sz="2800" kern="100" dirty="0">
                <a:latin typeface="Times New Roman"/>
                <a:ea typeface="华文细黑"/>
                <a:cs typeface="Courier New"/>
              </a:rPr>
              <a:t>28%</a:t>
            </a:r>
            <a:r>
              <a:rPr lang="zh-CN" altLang="zh-CN" sz="2800" kern="100" dirty="0">
                <a:latin typeface="Times New Roman"/>
                <a:ea typeface="华文细黑"/>
                <a:cs typeface="Times New Roman"/>
              </a:rPr>
              <a:t>的硫酸，需要浓硫酸和稀硫酸的质量分别为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A.62.5 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437.5 g  	</a:t>
            </a:r>
            <a:r>
              <a:rPr lang="en-US" altLang="zh-CN" sz="2800" kern="100" dirty="0" smtClean="0">
                <a:latin typeface="Times New Roman"/>
                <a:ea typeface="华文细黑"/>
                <a:cs typeface="Courier New"/>
              </a:rPr>
              <a:t>	B.71.4 </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428.6 g</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C.437.5 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62.5 g  	</a:t>
            </a:r>
            <a:r>
              <a:rPr lang="en-US" altLang="zh-CN" sz="2800" kern="100" dirty="0" smtClean="0">
                <a:latin typeface="Times New Roman"/>
                <a:ea typeface="华文细黑"/>
                <a:cs typeface="Courier New"/>
              </a:rPr>
              <a:t>	D.428.6 </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71.4 </a:t>
            </a:r>
            <a:r>
              <a:rPr lang="en-US" altLang="zh-CN" sz="2800" kern="100" dirty="0" smtClean="0">
                <a:latin typeface="Times New Roman"/>
                <a:ea typeface="华文细黑"/>
                <a:cs typeface="Courier New"/>
              </a:rPr>
              <a:t>g</a:t>
            </a:r>
            <a:endParaRPr lang="en-US"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设需要浓硫酸和稀硫酸的质量分别为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510913490"/>
              </p:ext>
            </p:extLst>
          </p:nvPr>
        </p:nvGraphicFramePr>
        <p:xfrm>
          <a:off x="227745" y="3805500"/>
          <a:ext cx="7031037" cy="1290638"/>
        </p:xfrm>
        <a:graphic>
          <a:graphicData uri="http://schemas.openxmlformats.org/presentationml/2006/ole">
            <mc:AlternateContent xmlns:mc="http://schemas.openxmlformats.org/markup-compatibility/2006">
              <mc:Choice xmlns:v="urn:schemas-microsoft-com:vml" Requires="v">
                <p:oleObj spid="_x0000_s16860" name="文档" r:id="rId3" imgW="7032014" imgH="1291747" progId="Word.Document.12">
                  <p:embed/>
                </p:oleObj>
              </mc:Choice>
              <mc:Fallback>
                <p:oleObj name="文档" r:id="rId3" imgW="7032014" imgH="1291747" progId="Word.Document.12">
                  <p:embed/>
                  <p:pic>
                    <p:nvPicPr>
                      <p:cNvPr id="0" name=""/>
                      <p:cNvPicPr/>
                      <p:nvPr/>
                    </p:nvPicPr>
                    <p:blipFill>
                      <a:blip r:embed="rId4"/>
                      <a:stretch>
                        <a:fillRect/>
                      </a:stretch>
                    </p:blipFill>
                    <p:spPr>
                      <a:xfrm>
                        <a:off x="227745" y="3805500"/>
                        <a:ext cx="7031037" cy="129063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118363656"/>
              </p:ext>
            </p:extLst>
          </p:nvPr>
        </p:nvGraphicFramePr>
        <p:xfrm>
          <a:off x="217585" y="4956994"/>
          <a:ext cx="5375275" cy="1281112"/>
        </p:xfrm>
        <a:graphic>
          <a:graphicData uri="http://schemas.openxmlformats.org/presentationml/2006/ole">
            <mc:AlternateContent xmlns:mc="http://schemas.openxmlformats.org/markup-compatibility/2006">
              <mc:Choice xmlns:v="urn:schemas-microsoft-com:vml" Requires="v">
                <p:oleObj spid="_x0000_s16861" name="文档" r:id="rId5" imgW="5450351" imgH="1303280" progId="Word.Document.12">
                  <p:embed/>
                </p:oleObj>
              </mc:Choice>
              <mc:Fallback>
                <p:oleObj name="文档" r:id="rId5" imgW="5450351" imgH="1303280" progId="Word.Document.12">
                  <p:embed/>
                  <p:pic>
                    <p:nvPicPr>
                      <p:cNvPr id="0" name=""/>
                      <p:cNvPicPr/>
                      <p:nvPr/>
                    </p:nvPicPr>
                    <p:blipFill>
                      <a:blip r:embed="rId6"/>
                      <a:stretch>
                        <a:fillRect/>
                      </a:stretch>
                    </p:blipFill>
                    <p:spPr>
                      <a:xfrm>
                        <a:off x="217585" y="4956994"/>
                        <a:ext cx="5375275" cy="1281112"/>
                      </a:xfrm>
                      <a:prstGeom prst="rect">
                        <a:avLst/>
                      </a:prstGeom>
                    </p:spPr>
                  </p:pic>
                </p:oleObj>
              </mc:Fallback>
            </mc:AlternateContent>
          </a:graphicData>
        </a:graphic>
      </p:graphicFrame>
      <p:sp>
        <p:nvSpPr>
          <p:cNvPr id="5" name="矩形 4"/>
          <p:cNvSpPr/>
          <p:nvPr/>
        </p:nvSpPr>
        <p:spPr>
          <a:xfrm>
            <a:off x="122632" y="5943041"/>
            <a:ext cx="6092825" cy="656846"/>
          </a:xfrm>
          <a:prstGeom prst="rect">
            <a:avLst/>
          </a:prstGeom>
        </p:spPr>
        <p:txBody>
          <a:bodyPr>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故答案选</a:t>
            </a:r>
            <a:r>
              <a:rPr lang="en-US" altLang="zh-CN" sz="2800" kern="100" dirty="0">
                <a:latin typeface="Times New Roman"/>
                <a:ea typeface="华文细黑"/>
                <a:cs typeface="Courier New"/>
              </a:rPr>
              <a:t>A</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矩形 5"/>
          <p:cNvSpPr/>
          <p:nvPr/>
        </p:nvSpPr>
        <p:spPr>
          <a:xfrm>
            <a:off x="10374787" y="1197546"/>
            <a:ext cx="481222" cy="830997"/>
          </a:xfrm>
          <a:prstGeom prst="rect">
            <a:avLst/>
          </a:prstGeom>
        </p:spPr>
        <p:txBody>
          <a:bodyPr wrap="none">
            <a:spAutoFit/>
          </a:bodyPr>
          <a:lstStyle/>
          <a:p>
            <a:pPr algn="just">
              <a:lnSpc>
                <a:spcPct val="150000"/>
              </a:lnSpc>
              <a:spcAft>
                <a:spcPts val="0"/>
              </a:spcAft>
              <a:tabLst>
                <a:tab pos="1890395" algn="l"/>
              </a:tabLst>
            </a:pPr>
            <a:r>
              <a:rPr lang="en-US" altLang="zh-CN" sz="3200" b="1" kern="100" dirty="0" smtClean="0">
                <a:solidFill>
                  <a:srgbClr val="FF0000"/>
                </a:solidFill>
                <a:latin typeface="Times New Roman"/>
                <a:ea typeface="华文细黑"/>
                <a:cs typeface="Courier New"/>
              </a:rPr>
              <a:t>A</a:t>
            </a:r>
            <a:endParaRPr lang="zh-CN" altLang="zh-CN" sz="3200" b="1" kern="100" dirty="0">
              <a:solidFill>
                <a:srgbClr val="FF0000"/>
              </a:solidFill>
              <a:latin typeface="Times New Roman"/>
              <a:ea typeface="华文细黑"/>
              <a:cs typeface="Courier New"/>
            </a:endParaRPr>
          </a:p>
        </p:txBody>
      </p:sp>
      <p:sp>
        <p:nvSpPr>
          <p:cNvPr id="20" name="Rectangle 21">
            <a:hlinkClick r:id="rId7"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8"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9"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0"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1"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2"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3"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4"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8" name="Rectangle 21">
            <a:hlinkClick r:id="rId15"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9" name="矩形 2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8674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blinds(horizontal)">
                                      <p:cBhvr>
                                        <p:cTn id="7" dur="500"/>
                                        <p:tgtEl>
                                          <p:spTgt spid="8">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blinds(horizontal)">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62558" y="693490"/>
            <a:ext cx="11388152" cy="5211915"/>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题组五　溶液稀释与混合的判断技巧</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8.(1)</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的硫酸与同体积的</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的硫酸混合得到</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的稀硫酸，则</a:t>
            </a:r>
            <a:r>
              <a:rPr lang="en-US" altLang="zh-CN" sz="2800" i="1" kern="100" dirty="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zh-CN" altLang="zh-CN" sz="2800" kern="100" dirty="0">
                <a:latin typeface="Times New Roman"/>
                <a:ea typeface="华文细黑"/>
                <a:cs typeface="Times New Roman"/>
              </a:rPr>
              <a:t>的关系正确的是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填序号，下同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en-US" altLang="zh-CN" sz="2800" i="1" kern="100" dirty="0">
                <a:latin typeface="Times New Roman"/>
                <a:ea typeface="华文细黑"/>
                <a:cs typeface="Courier New"/>
              </a:rPr>
              <a:t>q</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smtClean="0">
                <a:latin typeface="宋体"/>
                <a:ea typeface="华文细黑"/>
                <a:cs typeface="Times New Roman"/>
              </a:rPr>
              <a:t>②</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&gt;2</a:t>
            </a:r>
            <a:r>
              <a:rPr lang="en-US" altLang="zh-CN" sz="2800" i="1" kern="100" dirty="0">
                <a:latin typeface="Times New Roman"/>
                <a:ea typeface="华文细黑"/>
                <a:cs typeface="Courier New"/>
              </a:rPr>
              <a:t>p</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③</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&lt;2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无法确定</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若上题中的溶质是乙醇而非硫酸，则</a:t>
            </a:r>
            <a:r>
              <a:rPr lang="en-US" altLang="zh-CN" sz="2800" i="1" kern="100" dirty="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zh-CN" altLang="zh-CN" sz="2800" kern="100" dirty="0">
                <a:latin typeface="Times New Roman"/>
                <a:ea typeface="华文细黑"/>
                <a:cs typeface="Times New Roman"/>
              </a:rPr>
              <a:t>的关系是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en-US" altLang="zh-CN" sz="2800" i="1" kern="100" dirty="0">
                <a:latin typeface="Times New Roman"/>
                <a:ea typeface="华文细黑"/>
                <a:cs typeface="Courier New"/>
              </a:rPr>
              <a:t>q</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smtClean="0">
                <a:latin typeface="宋体"/>
                <a:ea typeface="华文细黑"/>
                <a:cs typeface="Times New Roman"/>
              </a:rPr>
              <a:t>②</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&gt;2</a:t>
            </a:r>
            <a:r>
              <a:rPr lang="en-US" altLang="zh-CN" sz="2800" i="1" kern="100" dirty="0">
                <a:latin typeface="Times New Roman"/>
                <a:ea typeface="华文细黑"/>
                <a:cs typeface="Courier New"/>
              </a:rPr>
              <a:t>p</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③</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&lt;2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无法</a:t>
            </a:r>
            <a:r>
              <a:rPr lang="zh-CN" altLang="zh-CN" sz="2800" kern="100" dirty="0" smtClean="0">
                <a:latin typeface="Times New Roman"/>
                <a:ea typeface="华文细黑"/>
                <a:cs typeface="Times New Roman"/>
              </a:rPr>
              <a:t>确定</a:t>
            </a:r>
            <a:endParaRPr lang="zh-CN" altLang="zh-CN" sz="2800" kern="100" dirty="0">
              <a:latin typeface="宋体"/>
              <a:cs typeface="Courier New"/>
            </a:endParaRPr>
          </a:p>
        </p:txBody>
      </p:sp>
      <p:sp>
        <p:nvSpPr>
          <p:cNvPr id="15" name="Rectangle 21">
            <a:hlinkClick r:id="rId2"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6"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7"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1" name="Rectangle 21">
            <a:hlinkClick r:id="rId8"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2" name="Rectangle 21">
            <a:hlinkClick r:id="rId9"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3" name="Rectangle 21">
            <a:hlinkClick r:id="rId10"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矩形 2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93364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406574" y="693490"/>
            <a:ext cx="11053228" cy="1437164"/>
          </a:xfrm>
          <a:prstGeom prst="rect">
            <a:avLst/>
          </a:prstGeom>
        </p:spPr>
        <p:txBody>
          <a:bodyPr wrap="square" lIns="121898" tIns="60948" rIns="121898" bIns="60948">
            <a:spAutoFit/>
          </a:bodyPr>
          <a:lstStyle/>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当等体积混合时，设浓溶液的密度为</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，稀溶液的密度为</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，体积各为</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，则混合</a:t>
            </a:r>
            <a:r>
              <a:rPr lang="zh-CN" altLang="zh-CN" sz="2800" kern="100" dirty="0" smtClean="0">
                <a:latin typeface="Times New Roman"/>
                <a:ea typeface="华文细黑"/>
                <a:cs typeface="Times New Roman"/>
              </a:rPr>
              <a:t>后</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10172524"/>
              </p:ext>
            </p:extLst>
          </p:nvPr>
        </p:nvGraphicFramePr>
        <p:xfrm>
          <a:off x="4359261" y="1373416"/>
          <a:ext cx="7110413" cy="1514475"/>
        </p:xfrm>
        <a:graphic>
          <a:graphicData uri="http://schemas.openxmlformats.org/presentationml/2006/ole">
            <mc:AlternateContent xmlns:mc="http://schemas.openxmlformats.org/markup-compatibility/2006">
              <mc:Choice xmlns:v="urn:schemas-microsoft-com:vml" Requires="v">
                <p:oleObj spid="_x0000_s18894" name="文档" r:id="rId3" imgW="7113495" imgH="1514480" progId="Word.Document.12">
                  <p:embed/>
                </p:oleObj>
              </mc:Choice>
              <mc:Fallback>
                <p:oleObj name="文档" r:id="rId3" imgW="7113495" imgH="1514480" progId="Word.Document.12">
                  <p:embed/>
                  <p:pic>
                    <p:nvPicPr>
                      <p:cNvPr id="0" name=""/>
                      <p:cNvPicPr/>
                      <p:nvPr/>
                    </p:nvPicPr>
                    <p:blipFill>
                      <a:blip r:embed="rId4"/>
                      <a:stretch>
                        <a:fillRect/>
                      </a:stretch>
                    </p:blipFill>
                    <p:spPr>
                      <a:xfrm>
                        <a:off x="4359261" y="1373416"/>
                        <a:ext cx="7110413" cy="151447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05537959"/>
              </p:ext>
            </p:extLst>
          </p:nvPr>
        </p:nvGraphicFramePr>
        <p:xfrm>
          <a:off x="460313" y="2257346"/>
          <a:ext cx="7112000" cy="1584325"/>
        </p:xfrm>
        <a:graphic>
          <a:graphicData uri="http://schemas.openxmlformats.org/presentationml/2006/ole">
            <mc:AlternateContent xmlns:mc="http://schemas.openxmlformats.org/markup-compatibility/2006">
              <mc:Choice xmlns:v="urn:schemas-microsoft-com:vml" Requires="v">
                <p:oleObj spid="_x0000_s18895" name="文档" r:id="rId5" imgW="7110827" imgH="1516289" progId="Word.Document.12">
                  <p:embed/>
                </p:oleObj>
              </mc:Choice>
              <mc:Fallback>
                <p:oleObj name="文档" r:id="rId5" imgW="7110827" imgH="1516289" progId="Word.Document.12">
                  <p:embed/>
                  <p:pic>
                    <p:nvPicPr>
                      <p:cNvPr id="0" name=""/>
                      <p:cNvPicPr/>
                      <p:nvPr/>
                    </p:nvPicPr>
                    <p:blipFill>
                      <a:blip r:embed="rId6"/>
                      <a:stretch>
                        <a:fillRect/>
                      </a:stretch>
                    </p:blipFill>
                    <p:spPr>
                      <a:xfrm>
                        <a:off x="460313" y="2257346"/>
                        <a:ext cx="7112000" cy="1584325"/>
                      </a:xfrm>
                      <a:prstGeom prst="rect">
                        <a:avLst/>
                      </a:prstGeom>
                    </p:spPr>
                  </p:pic>
                </p:oleObj>
              </mc:Fallback>
            </mc:AlternateContent>
          </a:graphicData>
        </a:graphic>
      </p:graphicFrame>
      <p:sp>
        <p:nvSpPr>
          <p:cNvPr id="5" name="矩形 4"/>
          <p:cNvSpPr/>
          <p:nvPr/>
        </p:nvSpPr>
        <p:spPr>
          <a:xfrm>
            <a:off x="449965" y="3583910"/>
            <a:ext cx="10793813" cy="1384995"/>
          </a:xfrm>
          <a:prstGeom prst="rect">
            <a:avLst/>
          </a:prstGeom>
        </p:spPr>
        <p:txBody>
          <a:bodyPr>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则当</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&gt;</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时，如</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i="1" kern="100" dirty="0">
                <a:latin typeface="Book Antiqua"/>
                <a:ea typeface="华文细黑"/>
                <a:cs typeface="Times New Roman"/>
              </a:rPr>
              <a:t>w</a:t>
            </a:r>
            <a:r>
              <a:rPr lang="en-US" altLang="zh-CN" sz="2800" kern="100" dirty="0">
                <a:latin typeface="Times New Roman"/>
                <a:ea typeface="华文细黑"/>
                <a:cs typeface="Courier New"/>
              </a:rPr>
              <a:t>&gt;2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当</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&lt;</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时，如氨水、酒精溶液，</a:t>
            </a:r>
            <a:r>
              <a:rPr lang="en-US" altLang="zh-CN" sz="2800" i="1" kern="100" dirty="0">
                <a:latin typeface="Book Antiqua"/>
                <a:ea typeface="华文细黑"/>
                <a:cs typeface="Times New Roman"/>
              </a:rPr>
              <a:t>w</a:t>
            </a:r>
            <a:r>
              <a:rPr lang="en-US" altLang="zh-CN" sz="2800" kern="100" dirty="0">
                <a:latin typeface="Times New Roman"/>
                <a:ea typeface="华文细黑"/>
                <a:cs typeface="Courier New"/>
              </a:rPr>
              <a:t>&lt;2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矩形 5"/>
          <p:cNvSpPr/>
          <p:nvPr/>
        </p:nvSpPr>
        <p:spPr>
          <a:xfrm>
            <a:off x="463049" y="5092595"/>
            <a:ext cx="3183885" cy="738664"/>
          </a:xfrm>
          <a:prstGeom prst="rect">
            <a:avLst/>
          </a:prstGeom>
        </p:spPr>
        <p:txBody>
          <a:bodyPr wrap="none">
            <a:spAutoFit/>
          </a:bodyPr>
          <a:lstStyle/>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Times New Roman"/>
                <a:ea typeface="华文细黑"/>
                <a:cs typeface="Courier New"/>
              </a:rPr>
              <a:t>(1)</a:t>
            </a:r>
            <a:r>
              <a:rPr lang="en-US" altLang="zh-CN" sz="2800" kern="100" dirty="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　</a:t>
            </a:r>
            <a:r>
              <a:rPr lang="en-US" altLang="zh-CN" sz="2800" kern="1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③</a:t>
            </a:r>
            <a:endParaRPr lang="zh-CN" altLang="zh-CN" sz="2800" kern="100" dirty="0">
              <a:solidFill>
                <a:prstClr val="black"/>
              </a:solidFill>
              <a:latin typeface="宋体"/>
              <a:cs typeface="Courier New"/>
            </a:endParaRPr>
          </a:p>
        </p:txBody>
      </p:sp>
      <p:sp>
        <p:nvSpPr>
          <p:cNvPr id="27" name="Rectangle 21">
            <a:hlinkClick r:id="rId7"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8" name="Rectangle 21">
            <a:hlinkClick r:id="rId8"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9" name="Rectangle 21">
            <a:hlinkClick r:id="rId9"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0" name="Rectangle 21">
            <a:hlinkClick r:id="rId10"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1" name="Rectangle 21">
            <a:hlinkClick r:id="rId11"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2" name="Rectangle 21">
            <a:hlinkClick r:id="rId12"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3" name="Rectangle 21">
            <a:hlinkClick r:id="rId13"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4" name="Rectangle 21">
            <a:hlinkClick r:id="rId14"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5" name="Rectangle 21">
            <a:hlinkClick r:id="rId15"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004299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75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750"/>
                                        <p:tgtEl>
                                          <p:spTgt spid="4"/>
                                        </p:tgtEl>
                                      </p:cBhvr>
                                    </p:animEffect>
                                  </p:childTnLst>
                                </p:cTn>
                              </p:par>
                            </p:childTnLst>
                          </p:cTn>
                        </p:par>
                        <p:par>
                          <p:cTn id="14" fill="hold">
                            <p:stCondLst>
                              <p:cond delay="750"/>
                            </p:stCondLst>
                            <p:childTnLst>
                              <p:par>
                                <p:cTn id="15" presetID="3" presetClass="entr" presetSubtype="10" fill="hold" nodeType="after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linds(horizontal)">
                                      <p:cBhvr>
                                        <p:cTn id="17" dur="750"/>
                                        <p:tgtEl>
                                          <p:spTgt spid="5">
                                            <p:txEl>
                                              <p:pRg st="0" end="0"/>
                                            </p:txEl>
                                          </p:spTgt>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blinds(horizontal)">
                                      <p:cBhvr>
                                        <p:cTn id="21" dur="750"/>
                                        <p:tgtEl>
                                          <p:spTgt spid="5">
                                            <p:txEl>
                                              <p:pRg st="1" end="1"/>
                                            </p:txEl>
                                          </p:spTgt>
                                        </p:tgtEl>
                                      </p:cBhvr>
                                    </p:animEffect>
                                  </p:childTnLst>
                                </p:cTn>
                              </p:par>
                            </p:childTnLst>
                          </p:cTn>
                        </p:par>
                        <p:par>
                          <p:cTn id="22" fill="hold">
                            <p:stCondLst>
                              <p:cond delay="2250"/>
                            </p:stCondLst>
                            <p:childTnLst>
                              <p:par>
                                <p:cTn id="23" presetID="3" presetClass="entr" presetSubtype="1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62558" y="621482"/>
            <a:ext cx="11617054" cy="2062079"/>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9.(1)</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100 g</a:t>
            </a:r>
            <a:r>
              <a:rPr lang="zh-CN" altLang="zh-CN" sz="2800" kern="100" dirty="0">
                <a:latin typeface="Times New Roman"/>
                <a:ea typeface="华文细黑"/>
                <a:cs typeface="Times New Roman"/>
              </a:rPr>
              <a:t>物质的量浓度为</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，密度为</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的硫酸中加入一定量的水稀释</a:t>
            </a:r>
            <a:r>
              <a:rPr lang="zh-CN" altLang="zh-CN" sz="2800" kern="100" dirty="0" smtClean="0">
                <a:latin typeface="Times New Roman"/>
                <a:ea typeface="华文细黑"/>
                <a:cs typeface="Times New Roman"/>
              </a:rPr>
              <a:t>成</a:t>
            </a:r>
            <a:r>
              <a:rPr lang="en-US" altLang="zh-CN" sz="2800" kern="100" dirty="0" smtClean="0">
                <a:latin typeface="Times New Roman"/>
                <a:ea typeface="华文细黑"/>
                <a:cs typeface="Times New Roman"/>
              </a:rPr>
              <a:t> </a:t>
            </a:r>
            <a:r>
              <a:rPr lang="zh-CN" altLang="zh-CN" sz="2800" kern="100" dirty="0" smtClean="0">
                <a:latin typeface="宋体"/>
                <a:ea typeface="Times New Roman"/>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的硫酸，则加入水的体积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，下同</a:t>
            </a:r>
            <a:r>
              <a:rPr lang="en-US" altLang="zh-CN" sz="2800" kern="100" dirty="0">
                <a:latin typeface="Times New Roman"/>
                <a:ea typeface="华文细黑"/>
                <a:cs typeface="Courier New"/>
              </a:rPr>
              <a:t>)100 mL</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86330883"/>
              </p:ext>
            </p:extLst>
          </p:nvPr>
        </p:nvGraphicFramePr>
        <p:xfrm>
          <a:off x="2998862" y="1181903"/>
          <a:ext cx="468313" cy="1200150"/>
        </p:xfrm>
        <a:graphic>
          <a:graphicData uri="http://schemas.openxmlformats.org/presentationml/2006/ole">
            <mc:AlternateContent xmlns:mc="http://schemas.openxmlformats.org/markup-compatibility/2006">
              <mc:Choice xmlns:v="urn:schemas-microsoft-com:vml" Requires="v">
                <p:oleObj spid="_x0000_s20144" name="文档" r:id="rId3" imgW="468603" imgH="1200351" progId="Word.Document.12">
                  <p:embed/>
                </p:oleObj>
              </mc:Choice>
              <mc:Fallback>
                <p:oleObj name="文档" r:id="rId3" imgW="468603" imgH="1200351" progId="Word.Document.12">
                  <p:embed/>
                  <p:pic>
                    <p:nvPicPr>
                      <p:cNvPr id="0" name=""/>
                      <p:cNvPicPr/>
                      <p:nvPr/>
                    </p:nvPicPr>
                    <p:blipFill>
                      <a:blip r:embed="rId4"/>
                      <a:stretch>
                        <a:fillRect/>
                      </a:stretch>
                    </p:blipFill>
                    <p:spPr>
                      <a:xfrm>
                        <a:off x="2998862" y="1181903"/>
                        <a:ext cx="468313" cy="120015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102174810"/>
              </p:ext>
            </p:extLst>
          </p:nvPr>
        </p:nvGraphicFramePr>
        <p:xfrm>
          <a:off x="399327" y="2664846"/>
          <a:ext cx="4318000" cy="1139825"/>
        </p:xfrm>
        <a:graphic>
          <a:graphicData uri="http://schemas.openxmlformats.org/presentationml/2006/ole">
            <mc:AlternateContent xmlns:mc="http://schemas.openxmlformats.org/markup-compatibility/2006">
              <mc:Choice xmlns:v="urn:schemas-microsoft-com:vml" Requires="v">
                <p:oleObj spid="_x0000_s20145" name="文档" r:id="rId5" imgW="4318204" imgH="1139414" progId="Word.Document.12">
                  <p:embed/>
                </p:oleObj>
              </mc:Choice>
              <mc:Fallback>
                <p:oleObj name="文档" r:id="rId5" imgW="4318204" imgH="1139414" progId="Word.Document.12">
                  <p:embed/>
                  <p:pic>
                    <p:nvPicPr>
                      <p:cNvPr id="0" name=""/>
                      <p:cNvPicPr/>
                      <p:nvPr/>
                    </p:nvPicPr>
                    <p:blipFill>
                      <a:blip r:embed="rId6"/>
                      <a:stretch>
                        <a:fillRect/>
                      </a:stretch>
                    </p:blipFill>
                    <p:spPr>
                      <a:xfrm>
                        <a:off x="399327" y="2664846"/>
                        <a:ext cx="4318000" cy="11398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508273130"/>
              </p:ext>
            </p:extLst>
          </p:nvPr>
        </p:nvGraphicFramePr>
        <p:xfrm>
          <a:off x="366764" y="3820893"/>
          <a:ext cx="4318000" cy="1138238"/>
        </p:xfrm>
        <a:graphic>
          <a:graphicData uri="http://schemas.openxmlformats.org/presentationml/2006/ole">
            <mc:AlternateContent xmlns:mc="http://schemas.openxmlformats.org/markup-compatibility/2006">
              <mc:Choice xmlns:v="urn:schemas-microsoft-com:vml" Requires="v">
                <p:oleObj spid="_x0000_s20146" name="文档" r:id="rId7" imgW="4318204" imgH="1141578" progId="Word.Document.12">
                  <p:embed/>
                </p:oleObj>
              </mc:Choice>
              <mc:Fallback>
                <p:oleObj name="文档" r:id="rId7" imgW="4318204" imgH="1141578" progId="Word.Document.12">
                  <p:embed/>
                  <p:pic>
                    <p:nvPicPr>
                      <p:cNvPr id="0" name=""/>
                      <p:cNvPicPr/>
                      <p:nvPr/>
                    </p:nvPicPr>
                    <p:blipFill>
                      <a:blip r:embed="rId8"/>
                      <a:stretch>
                        <a:fillRect/>
                      </a:stretch>
                    </p:blipFill>
                    <p:spPr>
                      <a:xfrm>
                        <a:off x="366764" y="3820893"/>
                        <a:ext cx="4318000" cy="1138238"/>
                      </a:xfrm>
                      <a:prstGeom prst="rect">
                        <a:avLst/>
                      </a:prstGeom>
                    </p:spPr>
                  </p:pic>
                </p:oleObj>
              </mc:Fallback>
            </mc:AlternateContent>
          </a:graphicData>
        </a:graphic>
      </p:graphicFrame>
      <p:sp>
        <p:nvSpPr>
          <p:cNvPr id="6" name="矩形 5"/>
          <p:cNvSpPr/>
          <p:nvPr/>
        </p:nvSpPr>
        <p:spPr>
          <a:xfrm>
            <a:off x="279524" y="5041241"/>
            <a:ext cx="5347939" cy="656846"/>
          </a:xfrm>
          <a:prstGeom prst="rect">
            <a:avLst/>
          </a:prstGeom>
        </p:spPr>
        <p:txBody>
          <a:bodyPr wrap="none">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由于</a:t>
            </a:r>
            <a:r>
              <a:rPr lang="en-US" altLang="zh-CN" sz="2800" i="1" kern="100" dirty="0">
                <a:latin typeface="Times New Roman"/>
                <a:ea typeface="华文细黑"/>
                <a:cs typeface="Courier New"/>
              </a:rPr>
              <a:t>ρ</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ρ</a:t>
            </a:r>
            <a:r>
              <a:rPr lang="zh-CN" altLang="zh-CN" sz="2800" kern="100" dirty="0">
                <a:latin typeface="Times New Roman"/>
                <a:ea typeface="华文细黑"/>
                <a:cs typeface="Times New Roman"/>
              </a:rPr>
              <a:t>，所以</a:t>
            </a:r>
            <a:r>
              <a:rPr lang="en-US" altLang="zh-CN" sz="2800" i="1" kern="100" dirty="0">
                <a:latin typeface="Times New Roman"/>
                <a:ea typeface="华文细黑"/>
                <a:cs typeface="Courier New"/>
              </a:rPr>
              <a:t>V</a:t>
            </a:r>
            <a:r>
              <a:rPr lang="zh-CN" altLang="zh-CN" sz="2800" kern="100" baseline="-25000" dirty="0">
                <a:latin typeface="Times New Roman"/>
                <a:ea typeface="华文细黑"/>
                <a:cs typeface="Times New Roman"/>
              </a:rPr>
              <a:t>水</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7" name="矩形 6"/>
          <p:cNvSpPr/>
          <p:nvPr/>
        </p:nvSpPr>
        <p:spPr>
          <a:xfrm>
            <a:off x="8749342" y="1332851"/>
            <a:ext cx="595035" cy="584775"/>
          </a:xfrm>
          <a:prstGeom prst="rect">
            <a:avLst/>
          </a:prstGeom>
        </p:spPr>
        <p:txBody>
          <a:bodyPr wrap="none">
            <a:spAutoFit/>
          </a:bodyPr>
          <a:lstStyle/>
          <a:p>
            <a:r>
              <a:rPr lang="zh-CN" altLang="zh-CN" sz="3200" kern="100" dirty="0">
                <a:solidFill>
                  <a:srgbClr val="FF0000"/>
                </a:solidFill>
                <a:latin typeface="黑体"/>
                <a:ea typeface="黑体" pitchFamily="49" charset="-122"/>
                <a:cs typeface="Times New Roman"/>
              </a:rPr>
              <a:t>＜</a:t>
            </a:r>
          </a:p>
        </p:txBody>
      </p:sp>
      <p:sp>
        <p:nvSpPr>
          <p:cNvPr id="20" name="Rectangle 21">
            <a:hlinkClick r:id="rId9"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10"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11"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2"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3"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4"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5"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6"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7"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矩形 2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023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34566" y="1269554"/>
            <a:ext cx="11275398" cy="4355014"/>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若把</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改成氨水，应加入水的体积</a:t>
            </a:r>
            <a:r>
              <a:rPr lang="en-US" altLang="zh-CN" sz="2800" kern="100" dirty="0">
                <a:latin typeface="Times New Roman"/>
                <a:ea typeface="华文细黑"/>
                <a:cs typeface="Courier New"/>
              </a:rPr>
              <a:t>______ 100 mL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由于</a:t>
            </a:r>
            <a:r>
              <a:rPr lang="en-US" altLang="zh-CN" sz="2800" i="1" kern="100" dirty="0">
                <a:latin typeface="Times New Roman"/>
                <a:ea typeface="华文细黑"/>
                <a:cs typeface="Courier New"/>
              </a:rPr>
              <a:t>ρ</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ρ</a:t>
            </a:r>
            <a:r>
              <a:rPr lang="zh-CN" altLang="zh-CN" sz="2800" kern="100" dirty="0">
                <a:latin typeface="Times New Roman"/>
                <a:ea typeface="华文细黑"/>
                <a:cs typeface="Times New Roman"/>
              </a:rPr>
              <a:t>，所以</a:t>
            </a:r>
            <a:r>
              <a:rPr lang="en-US" altLang="zh-CN" sz="2800" i="1" kern="100" dirty="0">
                <a:latin typeface="Times New Roman"/>
                <a:ea typeface="华文细黑"/>
                <a:cs typeface="Courier New"/>
              </a:rPr>
              <a:t>V</a:t>
            </a:r>
            <a:r>
              <a:rPr lang="zh-CN" altLang="zh-CN" sz="2800" kern="100" baseline="-25000" dirty="0">
                <a:latin typeface="Times New Roman"/>
                <a:ea typeface="华文细黑"/>
                <a:cs typeface="Times New Roman"/>
              </a:rPr>
              <a:t>水</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若把</a:t>
            </a: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中的物质的量的浓度均改为溶质的质量分数，则加入水的体积</a:t>
            </a:r>
            <a:r>
              <a:rPr lang="en-US" altLang="zh-CN" sz="2800" kern="100" dirty="0">
                <a:latin typeface="Times New Roman"/>
                <a:ea typeface="华文细黑"/>
                <a:cs typeface="Courier New"/>
              </a:rPr>
              <a:t>________ 100 mL</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根据质量分数</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cs typeface="Courier New"/>
              </a:rPr>
              <a:t>100%</a:t>
            </a:r>
            <a:r>
              <a:rPr lang="zh-CN" altLang="zh-CN" sz="2800" kern="100" dirty="0">
                <a:latin typeface="Times New Roman"/>
                <a:ea typeface="华文细黑"/>
                <a:cs typeface="Times New Roman"/>
              </a:rPr>
              <a:t>知，溶质不变，质量分数减半，则溶液质量加倍，所以均应加入</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水</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p:txBody>
      </p:sp>
      <p:sp>
        <p:nvSpPr>
          <p:cNvPr id="2" name="矩形 1"/>
          <p:cNvSpPr/>
          <p:nvPr/>
        </p:nvSpPr>
        <p:spPr>
          <a:xfrm>
            <a:off x="8141910" y="1297524"/>
            <a:ext cx="647934" cy="797654"/>
          </a:xfrm>
          <a:prstGeom prst="rect">
            <a:avLst/>
          </a:prstGeom>
        </p:spPr>
        <p:txBody>
          <a:bodyPr wrap="none">
            <a:spAutoFit/>
          </a:bodyPr>
          <a:lstStyle/>
          <a:p>
            <a:pPr>
              <a:lnSpc>
                <a:spcPts val="5500"/>
              </a:lnSpc>
              <a:spcAft>
                <a:spcPts val="0"/>
              </a:spcAft>
              <a:tabLst>
                <a:tab pos="1890395" algn="l"/>
              </a:tabLst>
            </a:pPr>
            <a:r>
              <a:rPr lang="zh-CN" altLang="zh-CN" sz="3600" b="1" kern="100" dirty="0" smtClean="0">
                <a:solidFill>
                  <a:srgbClr val="FF0000"/>
                </a:solidFill>
                <a:latin typeface="宋体" pitchFamily="2" charset="-122"/>
                <a:ea typeface="宋体" pitchFamily="2" charset="-122"/>
                <a:cs typeface="Times New Roman"/>
              </a:rPr>
              <a:t>＞</a:t>
            </a:r>
            <a:endParaRPr lang="zh-CN" altLang="zh-CN" sz="3600" b="1" kern="100" dirty="0">
              <a:solidFill>
                <a:srgbClr val="FF0000"/>
              </a:solidFill>
              <a:latin typeface="宋体" pitchFamily="2" charset="-122"/>
              <a:ea typeface="宋体" pitchFamily="2" charset="-122"/>
              <a:cs typeface="Times New Roman"/>
            </a:endParaRPr>
          </a:p>
        </p:txBody>
      </p:sp>
      <p:sp>
        <p:nvSpPr>
          <p:cNvPr id="3" name="矩形 2"/>
          <p:cNvSpPr/>
          <p:nvPr/>
        </p:nvSpPr>
        <p:spPr>
          <a:xfrm>
            <a:off x="1682398" y="3357786"/>
            <a:ext cx="647934" cy="797654"/>
          </a:xfrm>
          <a:prstGeom prst="rect">
            <a:avLst/>
          </a:prstGeom>
        </p:spPr>
        <p:txBody>
          <a:bodyPr wrap="none">
            <a:spAutoFit/>
          </a:bodyPr>
          <a:lstStyle/>
          <a:p>
            <a:pPr>
              <a:lnSpc>
                <a:spcPts val="5500"/>
              </a:lnSpc>
              <a:tabLst>
                <a:tab pos="1890395" algn="l"/>
              </a:tabLst>
            </a:pPr>
            <a:r>
              <a:rPr lang="zh-CN" altLang="zh-CN" sz="3600" b="1" kern="100" dirty="0" smtClean="0">
                <a:solidFill>
                  <a:srgbClr val="FF0000"/>
                </a:solidFill>
                <a:latin typeface="宋体" pitchFamily="2" charset="-122"/>
                <a:ea typeface="宋体" pitchFamily="2" charset="-122"/>
                <a:cs typeface="Times New Roman"/>
              </a:rPr>
              <a:t>＝</a:t>
            </a:r>
            <a:endParaRPr lang="zh-CN" altLang="zh-CN" sz="3600" b="1" kern="100" dirty="0">
              <a:solidFill>
                <a:srgbClr val="FF0000"/>
              </a:solidFill>
              <a:latin typeface="宋体" pitchFamily="2" charset="-122"/>
              <a:ea typeface="宋体" pitchFamily="2" charset="-122"/>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961252356"/>
              </p:ext>
            </p:extLst>
          </p:nvPr>
        </p:nvGraphicFramePr>
        <p:xfrm>
          <a:off x="4129782" y="3881617"/>
          <a:ext cx="1646238" cy="1292225"/>
        </p:xfrm>
        <a:graphic>
          <a:graphicData uri="http://schemas.openxmlformats.org/presentationml/2006/ole">
            <mc:AlternateContent xmlns:mc="http://schemas.openxmlformats.org/markup-compatibility/2006">
              <mc:Choice xmlns:v="urn:schemas-microsoft-com:vml" Requires="v">
                <p:oleObj spid="_x0000_s20707" name="文档" r:id="rId3" imgW="1646950" imgH="1292298" progId="Word.Document.12">
                  <p:embed/>
                </p:oleObj>
              </mc:Choice>
              <mc:Fallback>
                <p:oleObj name="文档" r:id="rId3" imgW="1646950" imgH="1292298" progId="Word.Document.12">
                  <p:embed/>
                  <p:pic>
                    <p:nvPicPr>
                      <p:cNvPr id="0" name=""/>
                      <p:cNvPicPr/>
                      <p:nvPr/>
                    </p:nvPicPr>
                    <p:blipFill>
                      <a:blip r:embed="rId4"/>
                      <a:stretch>
                        <a:fillRect/>
                      </a:stretch>
                    </p:blipFill>
                    <p:spPr>
                      <a:xfrm>
                        <a:off x="4129782" y="3881617"/>
                        <a:ext cx="1646238" cy="1292225"/>
                      </a:xfrm>
                      <a:prstGeom prst="rect">
                        <a:avLst/>
                      </a:prstGeom>
                    </p:spPr>
                  </p:pic>
                </p:oleObj>
              </mc:Fallback>
            </mc:AlternateContent>
          </a:graphicData>
        </a:graphic>
      </p:graphicFrame>
      <p:sp>
        <p:nvSpPr>
          <p:cNvPr id="18"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矩形 2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1046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blinds(horizontal)">
                                      <p:cBhvr>
                                        <p:cTn id="17" dur="500"/>
                                        <p:tgtEl>
                                          <p:spTgt spid="8">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8">
                                            <p:txEl>
                                              <p:pRg st="1" end="1"/>
                                            </p:txEl>
                                          </p:spTgt>
                                        </p:tgtEl>
                                      </p:cBhvr>
                                    </p:animEffect>
                                    <p:set>
                                      <p:cBhvr>
                                        <p:cTn id="30" dur="1" fill="hold">
                                          <p:stCondLst>
                                            <p:cond delay="499"/>
                                          </p:stCondLst>
                                        </p:cTn>
                                        <p:tgtEl>
                                          <p:spTgt spid="8">
                                            <p:txEl>
                                              <p:pRg st="1" end="1"/>
                                            </p:txEl>
                                          </p:spTgt>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8">
                                            <p:txEl>
                                              <p:pRg st="3" end="3"/>
                                            </p:txEl>
                                          </p:spTgt>
                                        </p:tgtEl>
                                      </p:cBhvr>
                                    </p:animEffect>
                                    <p:set>
                                      <p:cBhvr>
                                        <p:cTn id="33" dur="1" fill="hold">
                                          <p:stCondLst>
                                            <p:cond delay="499"/>
                                          </p:stCondLst>
                                        </p:cTn>
                                        <p:tgtEl>
                                          <p:spTgt spid="8">
                                            <p:txEl>
                                              <p:pRg st="3" end="3"/>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allAtOnce"/>
      <p:bldP spid="2" grpId="0"/>
      <p:bldP spid="2" grpId="1"/>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801033"/>
            <a:ext cx="11409907" cy="4933017"/>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有关物质的量浓度计算的一般方法</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由定义出发，运用守恒</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溶质守恒、溶剂守恒等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及公式</a:t>
            </a:r>
            <a:r>
              <a:rPr lang="en-US" altLang="zh-CN" sz="2800" i="1" kern="100" dirty="0">
                <a:latin typeface="Times New Roman"/>
                <a:ea typeface="华文细黑"/>
                <a:cs typeface="Courier New"/>
              </a:rPr>
              <a:t>c</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质量分数</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cs typeface="Courier New"/>
              </a:rPr>
              <a:t>100%</a:t>
            </a:r>
            <a:r>
              <a:rPr lang="zh-CN" altLang="zh-CN" sz="2800" kern="100" dirty="0">
                <a:latin typeface="Times New Roman"/>
                <a:ea typeface="华文细黑"/>
                <a:cs typeface="Times New Roman"/>
              </a:rPr>
              <a:t>进行推理，注意密度的桥梁作用，不要死记公式</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在进行物质的量浓度、质量分数、溶解度三者之间的转换时，除利用上述方法外，我们还可以运用假设法，使问题简单化。</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例如：已知溶质的质量分数</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，溶液的密度为</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，溶质的摩尔质量为</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，求物质的量浓度</a:t>
            </a:r>
            <a:r>
              <a:rPr lang="en-US" altLang="zh-CN" sz="2800" i="1" kern="100" dirty="0">
                <a:latin typeface="Times New Roman"/>
                <a:ea typeface="华文细黑"/>
                <a:cs typeface="Courier New"/>
              </a:rPr>
              <a:t>c</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文本框 3"/>
          <p:cNvSpPr txBox="1"/>
          <p:nvPr/>
        </p:nvSpPr>
        <p:spPr bwMode="auto">
          <a:xfrm>
            <a:off x="1692514" y="-3440"/>
            <a:ext cx="3921786"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defRPr/>
            </a:pPr>
            <a:r>
              <a:rPr lang="zh-CN" altLang="en-US" sz="3200" b="1" dirty="0">
                <a:solidFill>
                  <a:schemeClr val="bg1"/>
                </a:solidFill>
                <a:latin typeface="+mj-ea"/>
                <a:ea typeface="+mj-ea"/>
                <a:cs typeface="+mn-cs"/>
              </a:rPr>
              <a:t>练后反思   方法指导</a:t>
            </a:r>
            <a:endParaRPr lang="en-US" altLang="zh-CN" sz="3200" b="1" dirty="0">
              <a:solidFill>
                <a:schemeClr val="bg1"/>
              </a:solidFill>
              <a:latin typeface="+mj-ea"/>
              <a:ea typeface="+mj-ea"/>
              <a:cs typeface="+mn-cs"/>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911578449"/>
              </p:ext>
            </p:extLst>
          </p:nvPr>
        </p:nvGraphicFramePr>
        <p:xfrm>
          <a:off x="9854410" y="1478829"/>
          <a:ext cx="458788" cy="1055688"/>
        </p:xfrm>
        <a:graphic>
          <a:graphicData uri="http://schemas.openxmlformats.org/presentationml/2006/ole">
            <mc:AlternateContent xmlns:mc="http://schemas.openxmlformats.org/markup-compatibility/2006">
              <mc:Choice xmlns:v="urn:schemas-microsoft-com:vml" Requires="v">
                <p:oleObj spid="_x0000_s21953" name="文档" r:id="rId3" imgW="458674" imgH="1056278" progId="Word.Document.12">
                  <p:embed/>
                </p:oleObj>
              </mc:Choice>
              <mc:Fallback>
                <p:oleObj name="文档" r:id="rId3" imgW="458674" imgH="1056278" progId="Word.Document.12">
                  <p:embed/>
                  <p:pic>
                    <p:nvPicPr>
                      <p:cNvPr id="0" name=""/>
                      <p:cNvPicPr/>
                      <p:nvPr/>
                    </p:nvPicPr>
                    <p:blipFill>
                      <a:blip r:embed="rId4"/>
                      <a:stretch>
                        <a:fillRect/>
                      </a:stretch>
                    </p:blipFill>
                    <p:spPr>
                      <a:xfrm>
                        <a:off x="9854410" y="1478829"/>
                        <a:ext cx="458788" cy="105568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539573698"/>
              </p:ext>
            </p:extLst>
          </p:nvPr>
        </p:nvGraphicFramePr>
        <p:xfrm>
          <a:off x="1198662" y="2051669"/>
          <a:ext cx="1960563" cy="1198562"/>
        </p:xfrm>
        <a:graphic>
          <a:graphicData uri="http://schemas.openxmlformats.org/presentationml/2006/ole">
            <mc:AlternateContent xmlns:mc="http://schemas.openxmlformats.org/markup-compatibility/2006">
              <mc:Choice xmlns:v="urn:schemas-microsoft-com:vml" Requires="v">
                <p:oleObj spid="_x0000_s21954" name="文档" r:id="rId5" imgW="1946305" imgH="1188763" progId="Word.Document.12">
                  <p:embed/>
                </p:oleObj>
              </mc:Choice>
              <mc:Fallback>
                <p:oleObj name="文档" r:id="rId5" imgW="1946305" imgH="1188763" progId="Word.Document.12">
                  <p:embed/>
                  <p:pic>
                    <p:nvPicPr>
                      <p:cNvPr id="0" name=""/>
                      <p:cNvPicPr/>
                      <p:nvPr/>
                    </p:nvPicPr>
                    <p:blipFill>
                      <a:blip r:embed="rId6"/>
                      <a:stretch>
                        <a:fillRect/>
                      </a:stretch>
                    </p:blipFill>
                    <p:spPr>
                      <a:xfrm>
                        <a:off x="1198662" y="2051669"/>
                        <a:ext cx="1960563" cy="1198562"/>
                      </a:xfrm>
                      <a:prstGeom prst="rect">
                        <a:avLst/>
                      </a:prstGeom>
                    </p:spPr>
                  </p:pic>
                </p:oleObj>
              </mc:Fallback>
            </mc:AlternateContent>
          </a:graphicData>
        </a:graphic>
      </p:graphicFrame>
    </p:spTree>
    <p:extLst>
      <p:ext uri="{BB962C8B-B14F-4D97-AF65-F5344CB8AC3E}">
        <p14:creationId xmlns:p14="http://schemas.microsoft.com/office/powerpoint/2010/main" val="20769803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634374530"/>
              </p:ext>
            </p:extLst>
          </p:nvPr>
        </p:nvGraphicFramePr>
        <p:xfrm>
          <a:off x="411163" y="404813"/>
          <a:ext cx="11228387" cy="3500437"/>
        </p:xfrm>
        <a:graphic>
          <a:graphicData uri="http://schemas.openxmlformats.org/presentationml/2006/ole">
            <mc:AlternateContent xmlns:mc="http://schemas.openxmlformats.org/markup-compatibility/2006">
              <mc:Choice xmlns:v="urn:schemas-microsoft-com:vml" Requires="v">
                <p:oleObj spid="_x0000_s67690" name="文档" r:id="rId3" imgW="11227880" imgH="3499891" progId="Word.Document.12">
                  <p:embed/>
                </p:oleObj>
              </mc:Choice>
              <mc:Fallback>
                <p:oleObj name="文档" r:id="rId3" imgW="11227880" imgH="3499891" progId="Word.Document.12">
                  <p:embed/>
                  <p:pic>
                    <p:nvPicPr>
                      <p:cNvPr id="0" name=""/>
                      <p:cNvPicPr/>
                      <p:nvPr/>
                    </p:nvPicPr>
                    <p:blipFill>
                      <a:blip r:embed="rId4"/>
                      <a:stretch>
                        <a:fillRect/>
                      </a:stretch>
                    </p:blipFill>
                    <p:spPr>
                      <a:xfrm>
                        <a:off x="411163" y="404813"/>
                        <a:ext cx="11228387" cy="3500437"/>
                      </a:xfrm>
                      <a:prstGeom prst="rect">
                        <a:avLst/>
                      </a:prstGeom>
                    </p:spPr>
                  </p:pic>
                </p:oleObj>
              </mc:Fallback>
            </mc:AlternateContent>
          </a:graphicData>
        </a:graphic>
      </p:graphicFrame>
    </p:spTree>
    <p:extLst>
      <p:ext uri="{BB962C8B-B14F-4D97-AF65-F5344CB8AC3E}">
        <p14:creationId xmlns:p14="http://schemas.microsoft.com/office/powerpoint/2010/main" val="31974233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2197"/>
            <a:ext cx="11232086" cy="5029582"/>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溶液稀释定律</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守恒观点</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溶质的质量在稀释前后保持不变，即</a:t>
            </a:r>
            <a:r>
              <a:rPr lang="en-US" altLang="zh-CN" sz="2800" i="1" kern="100" dirty="0">
                <a:latin typeface="Times New Roman"/>
                <a:ea typeface="华文细黑"/>
                <a:cs typeface="Courier New"/>
              </a:rPr>
              <a:t>m</a:t>
            </a:r>
            <a:r>
              <a:rPr lang="en-US" altLang="zh-CN" sz="2800" kern="100" baseline="-25000" dirty="0">
                <a:latin typeface="Times New Roman"/>
                <a:ea typeface="华文细黑"/>
                <a:cs typeface="Courier New"/>
              </a:rPr>
              <a:t>1</a:t>
            </a:r>
            <a:r>
              <a:rPr lang="en-US" altLang="zh-CN" sz="2800" i="1" kern="100" dirty="0">
                <a:latin typeface="Book Antiqua"/>
                <a:ea typeface="华文细黑"/>
                <a:cs typeface="Times New Roman"/>
              </a:rPr>
              <a:t>w</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m</a:t>
            </a:r>
            <a:r>
              <a:rPr lang="en-US" altLang="zh-CN" sz="2800" kern="100" baseline="-25000" dirty="0">
                <a:latin typeface="Times New Roman"/>
                <a:ea typeface="华文细黑"/>
                <a:cs typeface="Courier New"/>
              </a:rPr>
              <a:t>2</a:t>
            </a:r>
            <a:r>
              <a:rPr lang="en-US" altLang="zh-CN" sz="2800" i="1" kern="100" dirty="0">
                <a:latin typeface="Book Antiqua"/>
                <a:ea typeface="华文细黑"/>
                <a:cs typeface="Times New Roman"/>
              </a:rPr>
              <a:t>w</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溶质的物质的量在稀释前后保持不变，即</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1</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溶液质量守恒，</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体积一般不守恒</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同溶质不同物质的量浓度溶液的混合计算</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混合后溶液体积保持不变时，</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1</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zh-CN" altLang="zh-CN" sz="2800" kern="100" baseline="-25000" dirty="0">
                <a:latin typeface="Times New Roman"/>
                <a:ea typeface="华文细黑"/>
                <a:cs typeface="Times New Roman"/>
              </a:rPr>
              <a:t>混</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混合后溶液体积发生改变时，</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1</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zh-CN" altLang="zh-CN" sz="2800" kern="100" baseline="-25000" dirty="0">
                <a:latin typeface="Times New Roman"/>
                <a:ea typeface="华文细黑"/>
                <a:cs typeface="Times New Roman"/>
              </a:rPr>
              <a:t>混</a:t>
            </a:r>
            <a:r>
              <a:rPr lang="en-US" altLang="zh-CN" sz="2800" i="1" kern="100" dirty="0">
                <a:latin typeface="Times New Roman"/>
                <a:ea typeface="华文细黑"/>
                <a:cs typeface="Courier New"/>
              </a:rPr>
              <a:t>V</a:t>
            </a:r>
            <a:r>
              <a:rPr lang="zh-CN" altLang="zh-CN" sz="2800" kern="100" baseline="-25000" dirty="0">
                <a:latin typeface="Times New Roman"/>
                <a:ea typeface="华文细黑"/>
                <a:cs typeface="Times New Roman"/>
              </a:rPr>
              <a:t>混</a:t>
            </a:r>
            <a:r>
              <a:rPr lang="zh-CN" altLang="zh-CN" sz="2800" kern="100" dirty="0">
                <a:latin typeface="Times New Roman"/>
                <a:ea typeface="华文细黑"/>
                <a:cs typeface="Times New Roman"/>
              </a:rPr>
              <a:t>，其中</a:t>
            </a:r>
            <a:r>
              <a:rPr lang="en-US" altLang="zh-CN" sz="2800" i="1" kern="100" dirty="0">
                <a:latin typeface="Times New Roman"/>
                <a:ea typeface="华文细黑"/>
                <a:cs typeface="Courier New"/>
              </a:rPr>
              <a:t>V</a:t>
            </a:r>
            <a:r>
              <a:rPr lang="zh-CN" altLang="zh-CN" sz="2800" kern="100" baseline="-25000" dirty="0">
                <a:latin typeface="Times New Roman"/>
                <a:ea typeface="华文细黑"/>
                <a:cs typeface="Times New Roman"/>
              </a:rPr>
              <a:t>混</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237516359"/>
              </p:ext>
            </p:extLst>
          </p:nvPr>
        </p:nvGraphicFramePr>
        <p:xfrm>
          <a:off x="10300988" y="4166493"/>
          <a:ext cx="712788" cy="1279525"/>
        </p:xfrm>
        <a:graphic>
          <a:graphicData uri="http://schemas.openxmlformats.org/presentationml/2006/ole">
            <mc:AlternateContent xmlns:mc="http://schemas.openxmlformats.org/markup-compatibility/2006">
              <mc:Choice xmlns:v="urn:schemas-microsoft-com:vml" Requires="v">
                <p:oleObj spid="_x0000_s68712" name="文档" r:id="rId3" imgW="712493" imgH="1280206" progId="Word.Document.12">
                  <p:embed/>
                </p:oleObj>
              </mc:Choice>
              <mc:Fallback>
                <p:oleObj name="文档" r:id="rId3" imgW="712493" imgH="1280206" progId="Word.Document.12">
                  <p:embed/>
                  <p:pic>
                    <p:nvPicPr>
                      <p:cNvPr id="0" name=""/>
                      <p:cNvPicPr/>
                      <p:nvPr/>
                    </p:nvPicPr>
                    <p:blipFill>
                      <a:blip r:embed="rId4"/>
                      <a:stretch>
                        <a:fillRect/>
                      </a:stretch>
                    </p:blipFill>
                    <p:spPr>
                      <a:xfrm>
                        <a:off x="10300988" y="4166493"/>
                        <a:ext cx="712788" cy="1279525"/>
                      </a:xfrm>
                      <a:prstGeom prst="rect">
                        <a:avLst/>
                      </a:prstGeom>
                    </p:spPr>
                  </p:pic>
                </p:oleObj>
              </mc:Fallback>
            </mc:AlternateContent>
          </a:graphicData>
        </a:graphic>
      </p:graphicFrame>
    </p:spTree>
    <p:extLst>
      <p:ext uri="{BB962C8B-B14F-4D97-AF65-F5344CB8AC3E}">
        <p14:creationId xmlns:p14="http://schemas.microsoft.com/office/powerpoint/2010/main" val="16045265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45418"/>
            <a:ext cx="11296938" cy="5734903"/>
          </a:xfrm>
          <a:prstGeom prst="rect">
            <a:avLst/>
          </a:prstGeom>
        </p:spPr>
        <p:txBody>
          <a:bodyPr>
            <a:spAutoFit/>
          </a:bodyPr>
          <a:lstStyle/>
          <a:p>
            <a:pPr algn="just">
              <a:lnSpc>
                <a:spcPts val="5500"/>
              </a:lnSpc>
              <a:spcAft>
                <a:spcPts val="0"/>
              </a:spcAft>
            </a:pPr>
            <a:r>
              <a:rPr lang="en-US" altLang="zh-CN" sz="2800" kern="100" dirty="0" smtClean="0">
                <a:latin typeface="Times New Roman"/>
                <a:ea typeface="华文细黑"/>
                <a:cs typeface="Courier New"/>
              </a:rPr>
              <a:t>4.</a:t>
            </a:r>
            <a:r>
              <a:rPr lang="zh-CN" altLang="zh-CN" sz="2800" kern="100" dirty="0" smtClean="0">
                <a:latin typeface="Times New Roman"/>
                <a:ea typeface="华文细黑"/>
                <a:cs typeface="Times New Roman"/>
              </a:rPr>
              <a:t>溶质相同、质量分数不同的两溶液混合定律</a:t>
            </a:r>
            <a:endParaRPr lang="zh-CN" altLang="zh-CN" sz="1050" kern="100" dirty="0" smtClean="0">
              <a:latin typeface="宋体"/>
              <a:cs typeface="Courier New"/>
            </a:endParaRPr>
          </a:p>
          <a:p>
            <a:pPr algn="just">
              <a:lnSpc>
                <a:spcPts val="5500"/>
              </a:lnSpc>
              <a:spcAft>
                <a:spcPts val="0"/>
              </a:spcAft>
              <a:tabLst>
                <a:tab pos="1890395" algn="l"/>
              </a:tabLst>
            </a:pPr>
            <a:r>
              <a:rPr lang="zh-CN" altLang="zh-CN" sz="2800" kern="100" dirty="0" smtClean="0">
                <a:latin typeface="Times New Roman"/>
                <a:ea typeface="华文细黑"/>
                <a:cs typeface="Times New Roman"/>
              </a:rPr>
              <a:t>同一溶质、质量分数分别为</a:t>
            </a:r>
            <a:r>
              <a:rPr lang="en-US" altLang="zh-CN" sz="2800" i="1" kern="100" dirty="0" smtClean="0">
                <a:latin typeface="Times New Roman"/>
                <a:ea typeface="华文细黑"/>
                <a:cs typeface="Courier New"/>
              </a:rPr>
              <a:t>a</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cs typeface="Courier New"/>
              </a:rPr>
              <a:t>b</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的两溶液混合。</a:t>
            </a:r>
            <a:endParaRPr lang="zh-CN" altLang="zh-CN" sz="2800" kern="100" dirty="0" smtClean="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rPr>
              <a:t>(1)</a:t>
            </a:r>
            <a:r>
              <a:rPr lang="zh-CN" altLang="zh-CN" sz="2800" kern="100" dirty="0" smtClean="0">
                <a:latin typeface="Times New Roman"/>
                <a:ea typeface="华文细黑"/>
                <a:cs typeface="Times New Roman"/>
              </a:rPr>
              <a:t>等体积混合</a:t>
            </a:r>
            <a:endParaRPr lang="zh-CN" altLang="zh-CN" sz="2800" kern="100" dirty="0" smtClean="0">
              <a:latin typeface="宋体"/>
              <a:cs typeface="Courier New"/>
            </a:endParaRPr>
          </a:p>
          <a:p>
            <a:pPr algn="just">
              <a:lnSpc>
                <a:spcPts val="5500"/>
              </a:lnSpc>
              <a:spcAft>
                <a:spcPts val="0"/>
              </a:spcAft>
              <a:tabLst>
                <a:tab pos="1890395" algn="l"/>
              </a:tabLst>
            </a:pPr>
            <a:r>
              <a:rPr lang="en-US" altLang="zh-CN" sz="2800" kern="100" dirty="0">
                <a:latin typeface="宋体"/>
                <a:ea typeface="华文细黑"/>
                <a:cs typeface="Times New Roman"/>
              </a:rPr>
              <a:t>①</a:t>
            </a:r>
            <a:r>
              <a:rPr lang="zh-CN" altLang="zh-CN" sz="2800" kern="100" dirty="0" smtClean="0">
                <a:latin typeface="Times New Roman"/>
                <a:ea typeface="华文细黑"/>
                <a:cs typeface="Times New Roman"/>
              </a:rPr>
              <a:t>当溶液密度大于</a:t>
            </a:r>
            <a:r>
              <a:rPr lang="en-US" altLang="zh-CN" sz="2800" kern="100" dirty="0" smtClean="0">
                <a:latin typeface="Times New Roman"/>
                <a:ea typeface="华文细黑"/>
                <a:cs typeface="Courier New"/>
              </a:rPr>
              <a:t>1 </a:t>
            </a:r>
            <a:r>
              <a:rPr lang="en-US" altLang="zh-CN" sz="2800" kern="100" dirty="0" err="1" smtClean="0">
                <a:latin typeface="Times New Roman"/>
                <a:ea typeface="华文细黑"/>
                <a:cs typeface="Courier New"/>
              </a:rPr>
              <a:t>g·cm</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3</a:t>
            </a:r>
            <a:r>
              <a:rPr lang="zh-CN" altLang="zh-CN" sz="2800" kern="100" dirty="0" smtClean="0">
                <a:latin typeface="Times New Roman"/>
                <a:ea typeface="华文细黑"/>
                <a:cs typeface="Times New Roman"/>
              </a:rPr>
              <a:t>时，必然是溶液浓度越大，密度越大</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如</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HNO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HCl</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等多数溶液</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，等体积混合后质量分数</a:t>
            </a:r>
            <a:r>
              <a:rPr lang="en-US" altLang="zh-CN" sz="2800" i="1" kern="100" dirty="0" smtClean="0">
                <a:latin typeface="Book Antiqua"/>
                <a:ea typeface="华文细黑"/>
                <a:cs typeface="Times New Roman"/>
              </a:rPr>
              <a:t>w</a:t>
            </a:r>
            <a:r>
              <a:rPr lang="en-US" altLang="zh-CN" sz="2800" kern="100" dirty="0" smtClean="0">
                <a:latin typeface="Times New Roman"/>
                <a:ea typeface="华文细黑"/>
                <a:cs typeface="Courier New"/>
              </a:rPr>
              <a:t>&gt;</a:t>
            </a:r>
          </a:p>
          <a:p>
            <a:pPr algn="just">
              <a:lnSpc>
                <a:spcPts val="5500"/>
              </a:lnSpc>
              <a:spcAft>
                <a:spcPts val="0"/>
              </a:spcAft>
              <a:tabLst>
                <a:tab pos="1890395" algn="l"/>
              </a:tabLst>
            </a:pP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a</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cs typeface="Courier New"/>
              </a:rPr>
              <a:t>b</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ts val="5500"/>
              </a:lnSpc>
              <a:spcAft>
                <a:spcPts val="0"/>
              </a:spcAft>
              <a:tabLst>
                <a:tab pos="1890395" algn="l"/>
              </a:tabLst>
            </a:pPr>
            <a:r>
              <a:rPr lang="en-US" altLang="zh-CN" sz="2800" kern="100" dirty="0">
                <a:latin typeface="宋体"/>
                <a:ea typeface="华文细黑"/>
                <a:cs typeface="Times New Roman"/>
              </a:rPr>
              <a:t>②</a:t>
            </a:r>
            <a:r>
              <a:rPr lang="zh-CN" altLang="zh-CN" sz="2800" kern="100" dirty="0" smtClean="0">
                <a:latin typeface="Times New Roman"/>
                <a:ea typeface="华文细黑"/>
                <a:cs typeface="Times New Roman"/>
              </a:rPr>
              <a:t>当溶液密度小于</a:t>
            </a:r>
            <a:r>
              <a:rPr lang="en-US" altLang="zh-CN" sz="2800" kern="100" dirty="0" smtClean="0">
                <a:latin typeface="Times New Roman"/>
                <a:ea typeface="华文细黑"/>
                <a:cs typeface="Courier New"/>
              </a:rPr>
              <a:t>1 </a:t>
            </a:r>
            <a:r>
              <a:rPr lang="en-US" altLang="zh-CN" sz="2800" kern="100" dirty="0" err="1" smtClean="0">
                <a:latin typeface="Times New Roman"/>
                <a:ea typeface="华文细黑"/>
                <a:cs typeface="Courier New"/>
              </a:rPr>
              <a:t>g·cm</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3</a:t>
            </a:r>
            <a:r>
              <a:rPr lang="zh-CN" altLang="zh-CN" sz="2800" kern="100" dirty="0" smtClean="0">
                <a:latin typeface="Times New Roman"/>
                <a:ea typeface="华文细黑"/>
                <a:cs typeface="Times New Roman"/>
              </a:rPr>
              <a:t>时，必然是溶液浓度越大，密度越小</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如酒精、氨水溶液</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，等体积混合后，质量分数</a:t>
            </a:r>
            <a:r>
              <a:rPr lang="en-US" altLang="zh-CN" sz="2800" i="1" kern="100" dirty="0" smtClean="0">
                <a:latin typeface="Book Antiqua"/>
                <a:ea typeface="华文细黑"/>
                <a:cs typeface="Times New Roman"/>
              </a:rPr>
              <a:t>w</a:t>
            </a:r>
            <a:r>
              <a:rPr lang="en-US" altLang="zh-CN" sz="2800" kern="100" dirty="0" smtClean="0">
                <a:latin typeface="Times New Roman"/>
                <a:ea typeface="华文细黑"/>
                <a:cs typeface="Courier New"/>
              </a:rPr>
              <a:t>&lt;    (</a:t>
            </a:r>
            <a:r>
              <a:rPr lang="en-US" altLang="zh-CN" sz="2800" i="1" kern="100" dirty="0" smtClean="0">
                <a:latin typeface="Times New Roman"/>
                <a:ea typeface="华文细黑"/>
                <a:cs typeface="Courier New"/>
              </a:rPr>
              <a:t>a</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cs typeface="Courier New"/>
              </a:rPr>
              <a:t>b</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23075949"/>
              </p:ext>
            </p:extLst>
          </p:nvPr>
        </p:nvGraphicFramePr>
        <p:xfrm>
          <a:off x="542272" y="3501802"/>
          <a:ext cx="458788" cy="1160463"/>
        </p:xfrm>
        <a:graphic>
          <a:graphicData uri="http://schemas.openxmlformats.org/presentationml/2006/ole">
            <mc:AlternateContent xmlns:mc="http://schemas.openxmlformats.org/markup-compatibility/2006">
              <mc:Choice xmlns:v="urn:schemas-microsoft-com:vml" Requires="v">
                <p:oleObj spid="_x0000_s66772" name="文档" r:id="rId3" imgW="458526" imgH="1159967" progId="Word.Document.12">
                  <p:embed/>
                </p:oleObj>
              </mc:Choice>
              <mc:Fallback>
                <p:oleObj name="文档" r:id="rId3" imgW="458526" imgH="1159967" progId="Word.Document.12">
                  <p:embed/>
                  <p:pic>
                    <p:nvPicPr>
                      <p:cNvPr id="0" name=""/>
                      <p:cNvPicPr/>
                      <p:nvPr/>
                    </p:nvPicPr>
                    <p:blipFill>
                      <a:blip r:embed="rId4"/>
                      <a:stretch>
                        <a:fillRect/>
                      </a:stretch>
                    </p:blipFill>
                    <p:spPr>
                      <a:xfrm>
                        <a:off x="542272" y="3501802"/>
                        <a:ext cx="458788" cy="116046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879757627"/>
              </p:ext>
            </p:extLst>
          </p:nvPr>
        </p:nvGraphicFramePr>
        <p:xfrm>
          <a:off x="6755280" y="4880114"/>
          <a:ext cx="458788" cy="1160463"/>
        </p:xfrm>
        <a:graphic>
          <a:graphicData uri="http://schemas.openxmlformats.org/presentationml/2006/ole">
            <mc:AlternateContent xmlns:mc="http://schemas.openxmlformats.org/markup-compatibility/2006">
              <mc:Choice xmlns:v="urn:schemas-microsoft-com:vml" Requires="v">
                <p:oleObj spid="_x0000_s66773" name="文档" r:id="rId5" imgW="458526" imgH="1159967" progId="Word.Document.12">
                  <p:embed/>
                </p:oleObj>
              </mc:Choice>
              <mc:Fallback>
                <p:oleObj name="文档" r:id="rId5" imgW="458526" imgH="1159967" progId="Word.Document.12">
                  <p:embed/>
                  <p:pic>
                    <p:nvPicPr>
                      <p:cNvPr id="0" name=""/>
                      <p:cNvPicPr/>
                      <p:nvPr/>
                    </p:nvPicPr>
                    <p:blipFill>
                      <a:blip r:embed="rId6"/>
                      <a:stretch>
                        <a:fillRect/>
                      </a:stretch>
                    </p:blipFill>
                    <p:spPr>
                      <a:xfrm>
                        <a:off x="6755280" y="4880114"/>
                        <a:ext cx="458788" cy="1160463"/>
                      </a:xfrm>
                      <a:prstGeom prst="rect">
                        <a:avLst/>
                      </a:prstGeom>
                    </p:spPr>
                  </p:pic>
                </p:oleObj>
              </mc:Fallback>
            </mc:AlternateContent>
          </a:graphicData>
        </a:graphic>
      </p:graphicFrame>
    </p:spTree>
    <p:extLst>
      <p:ext uri="{BB962C8B-B14F-4D97-AF65-F5344CB8AC3E}">
        <p14:creationId xmlns:p14="http://schemas.microsoft.com/office/powerpoint/2010/main" val="11457754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06574" y="261442"/>
            <a:ext cx="11053228" cy="3649693"/>
          </a:xfrm>
          <a:prstGeom prst="rect">
            <a:avLst/>
          </a:prstGeom>
        </p:spPr>
        <p:txBody>
          <a:bodyPr wrap="square" lIns="121898" tIns="60948" rIns="121898" bIns="60948">
            <a:spAutoFit/>
          </a:bodyPr>
          <a:lstStyle/>
          <a:p>
            <a:pPr lvl="0" algn="just">
              <a:lnSpc>
                <a:spcPts val="5500"/>
              </a:lnSpc>
              <a:tabLst>
                <a:tab pos="1890395" algn="l"/>
              </a:tabLst>
            </a:pPr>
            <a:r>
              <a:rPr lang="en-US" altLang="zh-CN" sz="2800" kern="100" dirty="0" smtClean="0">
                <a:latin typeface="Times New Roman"/>
                <a:ea typeface="华文细黑"/>
              </a:rPr>
              <a:t>(2)</a:t>
            </a:r>
            <a:r>
              <a:rPr lang="zh-CN" altLang="zh-CN" sz="2800" kern="100" dirty="0" smtClean="0">
                <a:solidFill>
                  <a:prstClr val="black"/>
                </a:solidFill>
                <a:latin typeface="Times New Roman"/>
                <a:ea typeface="华文细黑"/>
                <a:cs typeface="Times New Roman"/>
              </a:rPr>
              <a:t>等</a:t>
            </a:r>
            <a:r>
              <a:rPr lang="zh-CN" altLang="zh-CN" sz="2800" kern="100" dirty="0">
                <a:solidFill>
                  <a:prstClr val="black"/>
                </a:solidFill>
                <a:latin typeface="Times New Roman"/>
                <a:ea typeface="华文细黑"/>
                <a:cs typeface="Times New Roman"/>
              </a:rPr>
              <a:t>质量混合</a:t>
            </a:r>
            <a:endParaRPr lang="zh-CN" altLang="zh-CN" sz="2800" kern="100" dirty="0">
              <a:solidFill>
                <a:prstClr val="black"/>
              </a:solidFill>
              <a:latin typeface="宋体"/>
              <a:cs typeface="Courier New"/>
            </a:endParaRPr>
          </a:p>
          <a:p>
            <a:pPr lvl="0" algn="just">
              <a:lnSpc>
                <a:spcPts val="5500"/>
              </a:lnSpc>
              <a:tabLst>
                <a:tab pos="1890395" algn="l"/>
              </a:tabLst>
            </a:pPr>
            <a:r>
              <a:rPr lang="zh-CN" altLang="zh-CN" sz="2800" kern="100" dirty="0">
                <a:solidFill>
                  <a:prstClr val="black"/>
                </a:solidFill>
                <a:latin typeface="Times New Roman"/>
                <a:ea typeface="华文细黑"/>
                <a:cs typeface="Times New Roman"/>
              </a:rPr>
              <a:t>两溶液等质量混合时</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无论</a:t>
            </a:r>
            <a:r>
              <a:rPr lang="en-US" altLang="zh-CN" sz="2800" i="1" kern="100" dirty="0">
                <a:solidFill>
                  <a:prstClr val="black"/>
                </a:solidFill>
                <a:latin typeface="Times New Roman"/>
                <a:ea typeface="华文细黑"/>
                <a:cs typeface="Courier New"/>
              </a:rPr>
              <a:t>ρ</a:t>
            </a:r>
            <a:r>
              <a:rPr lang="en-US" altLang="zh-CN" sz="2800" kern="100" dirty="0">
                <a:solidFill>
                  <a:prstClr val="black"/>
                </a:solidFill>
                <a:latin typeface="Times New Roman"/>
                <a:ea typeface="华文细黑"/>
                <a:cs typeface="Courier New"/>
              </a:rPr>
              <a:t>&gt;1 </a:t>
            </a:r>
            <a:r>
              <a:rPr lang="en-US" altLang="zh-CN" sz="2800" kern="100" dirty="0" err="1">
                <a:solidFill>
                  <a:prstClr val="black"/>
                </a:solidFill>
                <a:latin typeface="Times New Roman"/>
                <a:ea typeface="华文细黑"/>
                <a:cs typeface="Courier New"/>
              </a:rPr>
              <a:t>g·cm</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还是</a:t>
            </a:r>
            <a:r>
              <a:rPr lang="en-US" altLang="zh-CN" sz="2800" i="1" kern="100" dirty="0">
                <a:solidFill>
                  <a:prstClr val="black"/>
                </a:solidFill>
                <a:latin typeface="Times New Roman"/>
                <a:ea typeface="华文细黑"/>
                <a:cs typeface="Courier New"/>
              </a:rPr>
              <a:t>ρ</a:t>
            </a:r>
            <a:r>
              <a:rPr lang="en-US" altLang="zh-CN" sz="2800" kern="100" dirty="0">
                <a:solidFill>
                  <a:prstClr val="black"/>
                </a:solidFill>
                <a:latin typeface="Times New Roman"/>
                <a:ea typeface="华文细黑"/>
                <a:cs typeface="Courier New"/>
              </a:rPr>
              <a:t>&lt;1 </a:t>
            </a:r>
            <a:r>
              <a:rPr lang="en-US" altLang="zh-CN" sz="2800" kern="100" dirty="0" err="1">
                <a:solidFill>
                  <a:prstClr val="black"/>
                </a:solidFill>
                <a:latin typeface="Times New Roman"/>
                <a:ea typeface="华文细黑"/>
                <a:cs typeface="Courier New"/>
              </a:rPr>
              <a:t>g·cm</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，则混合后溶液中溶质的质量分数</a:t>
            </a:r>
            <a:r>
              <a:rPr lang="en-US" altLang="zh-CN" sz="2800" i="1" kern="100" dirty="0">
                <a:solidFill>
                  <a:prstClr val="black"/>
                </a:solidFill>
                <a:latin typeface="Book Antiqua"/>
                <a:ea typeface="华文细黑"/>
                <a:cs typeface="Times New Roman"/>
              </a:rPr>
              <a:t>w</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Courier New"/>
              </a:rPr>
              <a:t>(</a:t>
            </a:r>
            <a:r>
              <a:rPr lang="en-US" altLang="zh-CN" sz="2800" i="1" kern="100" dirty="0">
                <a:solidFill>
                  <a:prstClr val="black"/>
                </a:solidFill>
                <a:latin typeface="Times New Roman"/>
                <a:ea typeface="华文细黑"/>
                <a:cs typeface="Courier New"/>
              </a:rPr>
              <a:t>a</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r>
              <a:rPr lang="en-US" altLang="zh-CN" sz="2800" i="1" kern="100" dirty="0">
                <a:solidFill>
                  <a:prstClr val="black"/>
                </a:solidFill>
                <a:latin typeface="Times New Roman"/>
                <a:ea typeface="华文细黑"/>
                <a:cs typeface="Courier New"/>
              </a:rPr>
              <a:t>b</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ts val="5500"/>
              </a:lnSpc>
              <a:tabLst>
                <a:tab pos="1890395" algn="l"/>
              </a:tabLst>
            </a:pPr>
            <a:r>
              <a:rPr lang="zh-CN" altLang="zh-CN" sz="2800" kern="100" dirty="0">
                <a:solidFill>
                  <a:prstClr val="black"/>
                </a:solidFill>
                <a:latin typeface="Times New Roman"/>
                <a:ea typeface="华文细黑"/>
                <a:cs typeface="Times New Roman"/>
              </a:rPr>
              <a:t>以上规律概括为</a:t>
            </a:r>
            <a:r>
              <a:rPr lang="en-US" altLang="zh-CN" sz="2800" kern="100" dirty="0">
                <a:solidFill>
                  <a:srgbClr val="FF0000"/>
                </a:solidFill>
                <a:latin typeface="宋体"/>
                <a:ea typeface="华文细黑"/>
                <a:cs typeface="Times New Roman"/>
              </a:rPr>
              <a:t>“</a:t>
            </a:r>
            <a:r>
              <a:rPr lang="zh-CN" altLang="zh-CN" sz="2800" kern="100" dirty="0">
                <a:solidFill>
                  <a:srgbClr val="FF0000"/>
                </a:solidFill>
                <a:latin typeface="Times New Roman"/>
                <a:ea typeface="华文细黑"/>
                <a:cs typeface="Times New Roman"/>
              </a:rPr>
              <a:t>计算推理有技巧，有大必有小，均值均在中间找，谁多向谁靠</a:t>
            </a:r>
            <a:r>
              <a:rPr lang="en-US" altLang="zh-CN" sz="2800" kern="100" dirty="0">
                <a:solidFill>
                  <a:srgbClr val="FF0000"/>
                </a:solidFill>
                <a:latin typeface="宋体"/>
                <a:ea typeface="华文细黑"/>
                <a:cs typeface="Times New Roman"/>
              </a:rPr>
              <a:t>”</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7110602"/>
              </p:ext>
            </p:extLst>
          </p:nvPr>
        </p:nvGraphicFramePr>
        <p:xfrm>
          <a:off x="4036241" y="1649914"/>
          <a:ext cx="428625" cy="1139825"/>
        </p:xfrm>
        <a:graphic>
          <a:graphicData uri="http://schemas.openxmlformats.org/presentationml/2006/ole">
            <mc:AlternateContent xmlns:mc="http://schemas.openxmlformats.org/markup-compatibility/2006">
              <mc:Choice xmlns:v="urn:schemas-microsoft-com:vml" Requires="v">
                <p:oleObj spid="_x0000_s22751" name="文档" r:id="rId3" imgW="427933" imgH="1139414" progId="Word.Document.12">
                  <p:embed/>
                </p:oleObj>
              </mc:Choice>
              <mc:Fallback>
                <p:oleObj name="文档" r:id="rId3" imgW="427933" imgH="1139414" progId="Word.Document.12">
                  <p:embed/>
                  <p:pic>
                    <p:nvPicPr>
                      <p:cNvPr id="0" name=""/>
                      <p:cNvPicPr/>
                      <p:nvPr/>
                    </p:nvPicPr>
                    <p:blipFill>
                      <a:blip r:embed="rId4"/>
                      <a:stretch>
                        <a:fillRect/>
                      </a:stretch>
                    </p:blipFill>
                    <p:spPr>
                      <a:xfrm>
                        <a:off x="4036241" y="1649914"/>
                        <a:ext cx="428625" cy="1139825"/>
                      </a:xfrm>
                      <a:prstGeom prst="rect">
                        <a:avLst/>
                      </a:prstGeom>
                    </p:spPr>
                  </p:pic>
                </p:oleObj>
              </mc:Fallback>
            </mc:AlternateContent>
          </a:graphicData>
        </a:graphic>
      </p:graphicFrame>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189819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p:cNvSpPr txBox="1"/>
          <p:nvPr/>
        </p:nvSpPr>
        <p:spPr>
          <a:xfrm>
            <a:off x="1163937" y="2061642"/>
            <a:ext cx="10059164" cy="2568075"/>
          </a:xfrm>
          <a:prstGeom prst="rect">
            <a:avLst/>
          </a:prstGeom>
          <a:noFill/>
        </p:spPr>
        <p:txBody>
          <a:bodyPr wrap="none" rtlCol="0" anchor="ctr">
            <a:spAutoFit/>
          </a:bodyPr>
          <a:lstStyle/>
          <a:p>
            <a:pPr>
              <a:lnSpc>
                <a:spcPct val="120000"/>
              </a:lnSpc>
              <a:defRPr/>
            </a:pPr>
            <a:r>
              <a:rPr lang="zh-CN" altLang="zh-CN" sz="7000" b="1" dirty="0">
                <a:solidFill>
                  <a:schemeClr val="bg1"/>
                </a:solidFill>
                <a:latin typeface="+mj-ea"/>
                <a:ea typeface="+mj-ea"/>
              </a:rPr>
              <a:t>考点</a:t>
            </a:r>
            <a:r>
              <a:rPr lang="zh-CN" altLang="zh-CN" sz="7000" b="1" dirty="0" smtClean="0">
                <a:solidFill>
                  <a:schemeClr val="bg1"/>
                </a:solidFill>
                <a:latin typeface="+mj-ea"/>
                <a:ea typeface="+mj-ea"/>
              </a:rPr>
              <a:t>一</a:t>
            </a:r>
            <a:endParaRPr lang="en-US" altLang="zh-CN" sz="7000" b="1" dirty="0" smtClean="0">
              <a:solidFill>
                <a:schemeClr val="bg1"/>
              </a:solidFill>
              <a:latin typeface="+mj-ea"/>
              <a:ea typeface="+mj-ea"/>
            </a:endParaRPr>
          </a:p>
          <a:p>
            <a:pPr>
              <a:lnSpc>
                <a:spcPct val="120000"/>
              </a:lnSpc>
              <a:defRPr/>
            </a:pPr>
            <a:r>
              <a:rPr lang="zh-CN" altLang="zh-CN" sz="7000" b="1" dirty="0" smtClean="0">
                <a:solidFill>
                  <a:schemeClr val="bg1"/>
                </a:solidFill>
                <a:latin typeface="+mj-ea"/>
                <a:ea typeface="+mj-ea"/>
              </a:rPr>
              <a:t>物质</a:t>
            </a:r>
            <a:r>
              <a:rPr lang="zh-CN" altLang="zh-CN" sz="7000" b="1" dirty="0">
                <a:solidFill>
                  <a:schemeClr val="bg1"/>
                </a:solidFill>
                <a:latin typeface="+mj-ea"/>
                <a:ea typeface="+mj-ea"/>
              </a:rPr>
              <a:t>的量浓度及相关计算</a:t>
            </a:r>
          </a:p>
        </p:txBody>
      </p:sp>
    </p:spTree>
    <p:extLst>
      <p:ext uri="{BB962C8B-B14F-4D97-AF65-F5344CB8AC3E}">
        <p14:creationId xmlns:p14="http://schemas.microsoft.com/office/powerpoint/2010/main" val="1349775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
          <p:cNvSpPr txBox="1"/>
          <p:nvPr/>
        </p:nvSpPr>
        <p:spPr>
          <a:xfrm>
            <a:off x="618856" y="2118682"/>
            <a:ext cx="11020966" cy="2391232"/>
          </a:xfrm>
          <a:prstGeom prst="rect">
            <a:avLst/>
          </a:prstGeom>
          <a:noFill/>
        </p:spPr>
        <p:txBody>
          <a:bodyPr wrap="none" rtlCol="0" anchor="ctr">
            <a:spAutoFit/>
          </a:bodyPr>
          <a:lstStyle/>
          <a:p>
            <a:pPr>
              <a:lnSpc>
                <a:spcPct val="120000"/>
              </a:lnSpc>
              <a:defRPr/>
            </a:pPr>
            <a:r>
              <a:rPr lang="zh-CN" altLang="zh-CN" sz="6500" b="1" dirty="0">
                <a:solidFill>
                  <a:schemeClr val="bg1"/>
                </a:solidFill>
                <a:latin typeface="+mj-ea"/>
                <a:ea typeface="+mj-ea"/>
              </a:rPr>
              <a:t>考点二　</a:t>
            </a:r>
            <a:endParaRPr lang="en-US" altLang="zh-CN" sz="6500" b="1" dirty="0" smtClean="0">
              <a:solidFill>
                <a:schemeClr val="bg1"/>
              </a:solidFill>
              <a:latin typeface="+mj-ea"/>
              <a:ea typeface="+mj-ea"/>
            </a:endParaRPr>
          </a:p>
          <a:p>
            <a:pPr>
              <a:lnSpc>
                <a:spcPct val="120000"/>
              </a:lnSpc>
              <a:defRPr/>
            </a:pPr>
            <a:r>
              <a:rPr lang="zh-CN" altLang="zh-CN" sz="6500" b="1" dirty="0" smtClean="0">
                <a:solidFill>
                  <a:schemeClr val="bg1"/>
                </a:solidFill>
                <a:latin typeface="+mj-ea"/>
                <a:ea typeface="+mj-ea"/>
              </a:rPr>
              <a:t>一定</a:t>
            </a:r>
            <a:r>
              <a:rPr lang="zh-CN" altLang="zh-CN" sz="6500" b="1" dirty="0">
                <a:solidFill>
                  <a:schemeClr val="bg1"/>
                </a:solidFill>
                <a:latin typeface="+mj-ea"/>
                <a:ea typeface="+mj-ea"/>
              </a:rPr>
              <a:t>物质的量浓度溶液的配制</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94999" y="647190"/>
            <a:ext cx="11275398" cy="464740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主要仪器</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天平、药匙、量筒、玻璃棒</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容量瓶的构造及使用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容量瓶上标</a:t>
            </a:r>
            <a:r>
              <a:rPr lang="zh-CN" altLang="zh-CN" sz="2800" kern="100" dirty="0" smtClean="0">
                <a:latin typeface="Times New Roman"/>
                <a:ea typeface="华文细黑"/>
                <a:cs typeface="Times New Roman"/>
              </a:rPr>
              <a:t>有</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和</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常用规格有</a:t>
            </a:r>
            <a:r>
              <a:rPr lang="en-US" altLang="zh-CN" sz="2800" kern="100" dirty="0">
                <a:latin typeface="Times New Roman"/>
                <a:ea typeface="华文细黑"/>
                <a:cs typeface="Courier New"/>
              </a:rPr>
              <a:t>50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250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1 000 mL</a:t>
            </a:r>
            <a:r>
              <a:rPr lang="zh-CN" altLang="zh-CN" sz="2800" kern="100" dirty="0">
                <a:latin typeface="Times New Roman"/>
                <a:ea typeface="华文细黑"/>
                <a:cs typeface="Times New Roman"/>
              </a:rPr>
              <a:t>等。</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容量瓶在使用前</a:t>
            </a:r>
            <a:r>
              <a:rPr lang="zh-CN" altLang="zh-CN" sz="2800" kern="100" dirty="0" smtClean="0">
                <a:latin typeface="Times New Roman"/>
                <a:ea typeface="华文细黑"/>
                <a:cs typeface="Times New Roman"/>
              </a:rPr>
              <a:t>要</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其操作顺序为装水盖塞</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倒立</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正立</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玻璃塞旋转</a:t>
            </a:r>
            <a:r>
              <a:rPr lang="en-US" altLang="zh-CN" sz="2800" kern="100" dirty="0">
                <a:latin typeface="Times New Roman"/>
                <a:ea typeface="华文细黑"/>
                <a:cs typeface="Courier New"/>
              </a:rPr>
              <a:t>180°</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倒立</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2" name="矩形 1"/>
          <p:cNvSpPr/>
          <p:nvPr/>
        </p:nvSpPr>
        <p:spPr>
          <a:xfrm>
            <a:off x="5108812" y="1364983"/>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烧杯</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6230539" y="1383071"/>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容量瓶</a:t>
            </a:r>
            <a:endParaRPr lang="zh-CN" altLang="en-US" sz="2800" kern="100" dirty="0">
              <a:solidFill>
                <a:srgbClr val="0000FF"/>
              </a:solidFill>
              <a:latin typeface="Times New Roman"/>
              <a:ea typeface="华文细黑"/>
              <a:cs typeface="Times New Roman"/>
            </a:endParaRPr>
          </a:p>
        </p:txBody>
      </p:sp>
      <p:sp>
        <p:nvSpPr>
          <p:cNvPr id="4" name="矩形 3"/>
          <p:cNvSpPr/>
          <p:nvPr/>
        </p:nvSpPr>
        <p:spPr>
          <a:xfrm>
            <a:off x="7811823" y="1364983"/>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胶头滴管</a:t>
            </a:r>
            <a:endParaRPr lang="zh-CN" altLang="en-US" sz="2800" kern="100" dirty="0">
              <a:solidFill>
                <a:srgbClr val="0000FF"/>
              </a:solidFill>
              <a:latin typeface="Times New Roman"/>
              <a:ea typeface="华文细黑"/>
              <a:cs typeface="Times New Roman"/>
            </a:endParaRPr>
          </a:p>
        </p:txBody>
      </p:sp>
      <p:sp>
        <p:nvSpPr>
          <p:cNvPr id="5" name="矩形 4"/>
          <p:cNvSpPr/>
          <p:nvPr/>
        </p:nvSpPr>
        <p:spPr>
          <a:xfrm>
            <a:off x="3090663" y="2662015"/>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温度</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4324959" y="2661127"/>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规格</a:t>
            </a:r>
            <a:endParaRPr lang="zh-CN" altLang="en-US" sz="2800" kern="100" dirty="0">
              <a:solidFill>
                <a:srgbClr val="0000FF"/>
              </a:solidFill>
              <a:latin typeface="Times New Roman"/>
              <a:ea typeface="华文细黑"/>
              <a:cs typeface="Times New Roman"/>
            </a:endParaRPr>
          </a:p>
        </p:txBody>
      </p:sp>
      <p:sp>
        <p:nvSpPr>
          <p:cNvPr id="7" name="矩形 6"/>
          <p:cNvSpPr/>
          <p:nvPr/>
        </p:nvSpPr>
        <p:spPr>
          <a:xfrm>
            <a:off x="5466927" y="2663171"/>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刻度线</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3799695" y="3916631"/>
            <a:ext cx="2339102"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检查是否漏水</a:t>
            </a:r>
            <a:endParaRPr lang="zh-CN" altLang="en-US" sz="2800" kern="100" dirty="0">
              <a:solidFill>
                <a:srgbClr val="0000FF"/>
              </a:solidFill>
              <a:latin typeface="Times New Roman"/>
              <a:ea typeface="华文细黑"/>
              <a:cs typeface="Times New Roman"/>
            </a:endParaRP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4776364" y="746334"/>
            <a:ext cx="6215386" cy="523220"/>
          </a:xfrm>
          <a:prstGeom prst="rect">
            <a:avLst/>
          </a:prstGeom>
        </p:spPr>
        <p:txBody>
          <a:bodyPr wrap="square">
            <a:spAutoFit/>
          </a:bodyPr>
          <a:lstStyle/>
          <a:p>
            <a:r>
              <a:rPr lang="en-US" altLang="zh-CN" sz="2800" b="1" kern="100" dirty="0" smtClean="0">
                <a:solidFill>
                  <a:srgbClr val="FF0000"/>
                </a:solidFill>
                <a:latin typeface="Times New Roman"/>
                <a:ea typeface="华文细黑"/>
                <a:cs typeface="Times New Roman"/>
              </a:rPr>
              <a:t>100mL</a:t>
            </a:r>
            <a:r>
              <a:rPr lang="zh-CN" altLang="en-US" sz="2800" b="1" kern="100" dirty="0" smtClean="0">
                <a:solidFill>
                  <a:srgbClr val="FF0000"/>
                </a:solidFill>
                <a:latin typeface="Times New Roman"/>
                <a:ea typeface="华文细黑"/>
                <a:cs typeface="Times New Roman"/>
              </a:rPr>
              <a:t>容量瓶     （要标明规格）</a:t>
            </a:r>
            <a:endParaRPr lang="zh-CN" altLang="en-US" sz="2800" b="1" kern="100" dirty="0">
              <a:solidFill>
                <a:srgbClr val="FF0000"/>
              </a:solidFill>
              <a:latin typeface="Times New Roman"/>
              <a:ea typeface="华文细黑"/>
              <a:cs typeface="Times New Roman"/>
            </a:endParaRPr>
          </a:p>
        </p:txBody>
      </p:sp>
      <p:sp>
        <p:nvSpPr>
          <p:cNvPr id="9" name="椭圆 8"/>
          <p:cNvSpPr/>
          <p:nvPr/>
        </p:nvSpPr>
        <p:spPr>
          <a:xfrm>
            <a:off x="1558702" y="4509914"/>
            <a:ext cx="3024336"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427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arn(inVertical)">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2" grpId="0"/>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1804" y="-26590"/>
            <a:ext cx="11502034" cy="6758749"/>
          </a:xfrm>
          <a:prstGeom prst="rect">
            <a:avLst/>
          </a:prstGeom>
        </p:spPr>
        <p:txBody>
          <a:bodyPr wrap="square" lIns="121898" tIns="60948" rIns="121898" bIns="60948">
            <a:spAutoFit/>
          </a:bodyPr>
          <a:lstStyle/>
          <a:p>
            <a:pPr algn="just">
              <a:lnSpc>
                <a:spcPct val="14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配制过程</a:t>
            </a:r>
            <a:endParaRPr lang="zh-CN" altLang="zh-CN" sz="2800" kern="100" dirty="0">
              <a:latin typeface="宋体"/>
              <a:cs typeface="Courier New"/>
            </a:endParaRPr>
          </a:p>
          <a:p>
            <a:pPr algn="just">
              <a:lnSpc>
                <a:spcPct val="140000"/>
              </a:lnSpc>
              <a:spcAft>
                <a:spcPts val="0"/>
              </a:spcAft>
              <a:tabLst>
                <a:tab pos="1890395" algn="l"/>
              </a:tabLst>
            </a:pPr>
            <a:r>
              <a:rPr lang="zh-CN" altLang="zh-CN" sz="2800" kern="100" dirty="0">
                <a:latin typeface="Times New Roman"/>
                <a:ea typeface="华文细黑"/>
                <a:cs typeface="Times New Roman"/>
              </a:rPr>
              <a:t>以配制</a:t>
            </a:r>
            <a:r>
              <a:rPr lang="en-US" altLang="zh-CN" sz="2800" kern="100" dirty="0">
                <a:latin typeface="Times New Roman"/>
                <a:ea typeface="华文细黑"/>
                <a:cs typeface="Courier New"/>
              </a:rPr>
              <a:t>100 mL 1.00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溶液为例。</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计算：需</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固体的质量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称量：</a:t>
            </a:r>
            <a:r>
              <a:rPr lang="zh-CN" altLang="zh-CN" sz="2800" kern="100" dirty="0" smtClean="0">
                <a:latin typeface="Times New Roman"/>
                <a:ea typeface="华文细黑"/>
                <a:cs typeface="Times New Roman"/>
              </a:rPr>
              <a:t>用</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称量</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固体。</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溶解：将称量好的</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固体放入烧杯中，用适量蒸馏水溶解。</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移液：待烧杯中的</a:t>
            </a:r>
            <a:r>
              <a:rPr lang="zh-CN" altLang="zh-CN" sz="2800" kern="100" dirty="0" smtClean="0">
                <a:latin typeface="Times New Roman"/>
                <a:ea typeface="华文细黑"/>
                <a:cs typeface="Times New Roman"/>
              </a:rPr>
              <a:t>溶液</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用玻璃棒引流将溶液</a:t>
            </a:r>
            <a:r>
              <a:rPr lang="zh-CN" altLang="zh-CN" sz="2800" kern="100" dirty="0" smtClean="0">
                <a:latin typeface="Times New Roman"/>
                <a:ea typeface="华文细黑"/>
                <a:cs typeface="Times New Roman"/>
              </a:rPr>
              <a:t>注入</a:t>
            </a:r>
            <a:endParaRPr lang="en-US" altLang="zh-CN" sz="2800" kern="100" dirty="0" smtClean="0">
              <a:latin typeface="Times New Roman"/>
              <a:ea typeface="华文细黑"/>
              <a:cs typeface="Times New Roman"/>
            </a:endParaRPr>
          </a:p>
          <a:p>
            <a:pPr algn="just">
              <a:lnSpc>
                <a:spcPct val="140000"/>
              </a:lnSpc>
              <a:spcAft>
                <a:spcPts val="0"/>
              </a:spcAft>
              <a:tabLst>
                <a:tab pos="1890395" algn="l"/>
              </a:tabLst>
            </a:pPr>
            <a:r>
              <a:rPr lang="en-US" altLang="zh-CN" sz="2800" kern="100" dirty="0">
                <a:latin typeface="Times New Roman"/>
                <a:ea typeface="华文细黑"/>
                <a:cs typeface="Courier New"/>
              </a:rPr>
              <a:t>_____</a:t>
            </a:r>
            <a:r>
              <a:rPr lang="en-US" altLang="zh-CN" sz="2800" kern="100" dirty="0" smtClean="0">
                <a:latin typeface="Times New Roman"/>
                <a:ea typeface="华文细黑"/>
                <a:cs typeface="Courier New"/>
              </a:rPr>
              <a:t>mL</a:t>
            </a:r>
            <a:r>
              <a:rPr lang="zh-CN" altLang="zh-CN" sz="2800" kern="100" dirty="0">
                <a:latin typeface="Times New Roman"/>
                <a:ea typeface="华文细黑"/>
                <a:cs typeface="Times New Roman"/>
              </a:rPr>
              <a:t>容量瓶。</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洗涤：用少量蒸馏水洗涤烧杯内壁和</a:t>
            </a:r>
            <a:r>
              <a:rPr lang="zh-CN" altLang="zh-CN" sz="2800" kern="100" dirty="0" smtClean="0">
                <a:latin typeface="Times New Roman"/>
                <a:ea typeface="华文细黑"/>
                <a:cs typeface="Times New Roman"/>
              </a:rPr>
              <a:t>玻璃棒</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次</a:t>
            </a:r>
            <a:r>
              <a:rPr lang="zh-CN" altLang="zh-CN" sz="2800" kern="100" dirty="0">
                <a:latin typeface="Times New Roman"/>
                <a:ea typeface="华文细黑"/>
                <a:cs typeface="Times New Roman"/>
              </a:rPr>
              <a:t>，</a:t>
            </a:r>
            <a:r>
              <a:rPr lang="zh-CN" altLang="zh-CN" sz="2800" kern="100" dirty="0" smtClean="0">
                <a:latin typeface="Times New Roman"/>
                <a:ea typeface="华文细黑"/>
                <a:cs typeface="Times New Roman"/>
              </a:rPr>
              <a:t>洗涤液</a:t>
            </a:r>
            <a:r>
              <a:rPr lang="en-US" altLang="zh-CN" sz="2800" kern="100" dirty="0" smtClean="0">
                <a:latin typeface="Times New Roman"/>
                <a:ea typeface="华文细黑"/>
                <a:cs typeface="Times New Roman"/>
              </a:rPr>
              <a:t>________</a:t>
            </a:r>
          </a:p>
          <a:p>
            <a:pPr algn="just">
              <a:lnSpc>
                <a:spcPct val="140000"/>
              </a:lnSpc>
              <a:spcAft>
                <a:spcPts val="0"/>
              </a:spcAft>
              <a:tabLst>
                <a:tab pos="1890395" algn="l"/>
              </a:tabLs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轻轻摇动容量瓶，使溶液混合均匀。</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定容：将蒸馏水注入容量瓶，当液面距瓶颈</a:t>
            </a:r>
            <a:r>
              <a:rPr lang="zh-CN" altLang="zh-CN" sz="2800" kern="100" dirty="0" smtClean="0">
                <a:latin typeface="Times New Roman"/>
                <a:ea typeface="华文细黑"/>
                <a:cs typeface="Times New Roman"/>
              </a:rPr>
              <a:t>刻度线</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cm</a:t>
            </a:r>
            <a:r>
              <a:rPr lang="zh-CN" altLang="zh-CN" sz="2800" kern="100" dirty="0">
                <a:latin typeface="Times New Roman"/>
                <a:ea typeface="华文细黑"/>
                <a:cs typeface="Times New Roman"/>
              </a:rPr>
              <a:t>时，</a:t>
            </a:r>
            <a:r>
              <a:rPr lang="zh-CN" altLang="zh-CN" sz="2800" kern="100" dirty="0" smtClean="0">
                <a:latin typeface="Times New Roman"/>
                <a:ea typeface="华文细黑"/>
                <a:cs typeface="Times New Roman"/>
              </a:rPr>
              <a:t>改用</a:t>
            </a:r>
            <a:endParaRPr lang="en-US" altLang="zh-CN" sz="2800" kern="100" dirty="0" smtClean="0">
              <a:latin typeface="Times New Roman"/>
              <a:ea typeface="华文细黑"/>
              <a:cs typeface="Times New Roman"/>
            </a:endParaRPr>
          </a:p>
          <a:p>
            <a:pPr algn="just">
              <a:lnSpc>
                <a:spcPct val="140000"/>
              </a:lnSpc>
              <a:spcAft>
                <a:spcPts val="0"/>
              </a:spcAft>
              <a:tabLst>
                <a:tab pos="1890395" algn="l"/>
              </a:tabLs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滴加蒸馏水</a:t>
            </a:r>
            <a:r>
              <a:rPr lang="zh-CN" altLang="zh-CN" sz="2800" kern="100" dirty="0" smtClean="0">
                <a:latin typeface="Times New Roman"/>
                <a:ea typeface="华文细黑"/>
                <a:cs typeface="Times New Roman"/>
              </a:rPr>
              <a:t>至</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5220950" y="1288986"/>
            <a:ext cx="633507"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5.9</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2422798" y="1834570"/>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托盘天平</a:t>
            </a:r>
            <a:endParaRPr lang="zh-CN" altLang="en-US" sz="2800" kern="100" dirty="0">
              <a:solidFill>
                <a:srgbClr val="0000FF"/>
              </a:solidFill>
              <a:latin typeface="Times New Roman"/>
              <a:ea typeface="华文细黑"/>
              <a:cs typeface="Times New Roman"/>
            </a:endParaRPr>
          </a:p>
        </p:txBody>
      </p:sp>
      <p:sp>
        <p:nvSpPr>
          <p:cNvPr id="4" name="矩形 3"/>
          <p:cNvSpPr/>
          <p:nvPr/>
        </p:nvSpPr>
        <p:spPr>
          <a:xfrm>
            <a:off x="4372808" y="3027338"/>
            <a:ext cx="2339102"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冷却至室温后</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529635" y="3685570"/>
            <a:ext cx="813043"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100 </a:t>
            </a:r>
            <a:endParaRPr lang="zh-CN" altLang="en-US" sz="2800" kern="100" dirty="0">
              <a:solidFill>
                <a:srgbClr val="0000FF"/>
              </a:solidFill>
              <a:latin typeface="Times New Roman"/>
              <a:ea typeface="华文细黑"/>
              <a:cs typeface="Times New Roman"/>
            </a:endParaRPr>
          </a:p>
        </p:txBody>
      </p:sp>
      <p:sp>
        <p:nvSpPr>
          <p:cNvPr id="7" name="矩形 6"/>
          <p:cNvSpPr/>
          <p:nvPr/>
        </p:nvSpPr>
        <p:spPr>
          <a:xfrm>
            <a:off x="7545526" y="4273838"/>
            <a:ext cx="902811"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Times New Roman"/>
              </a:rPr>
              <a:t>3</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10148862" y="4241314"/>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全部注入</a:t>
            </a:r>
            <a:endParaRPr lang="zh-CN" altLang="en-US" sz="2800" kern="100" dirty="0">
              <a:solidFill>
                <a:srgbClr val="0000FF"/>
              </a:solidFill>
              <a:latin typeface="Times New Roman"/>
              <a:ea typeface="华文细黑"/>
              <a:cs typeface="Times New Roman"/>
            </a:endParaRPr>
          </a:p>
        </p:txBody>
      </p:sp>
      <p:sp>
        <p:nvSpPr>
          <p:cNvPr id="9" name="矩形 8"/>
          <p:cNvSpPr/>
          <p:nvPr/>
        </p:nvSpPr>
        <p:spPr>
          <a:xfrm>
            <a:off x="406574" y="4839742"/>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容量瓶</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8690307" y="5456446"/>
            <a:ext cx="902811"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1</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Times New Roman"/>
              </a:rPr>
              <a:t>2</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381516" y="6020306"/>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胶头滴管</a:t>
            </a:r>
            <a:endParaRPr lang="zh-CN" altLang="en-US" sz="2800" kern="100" dirty="0">
              <a:solidFill>
                <a:srgbClr val="0000FF"/>
              </a:solidFill>
              <a:latin typeface="Times New Roman"/>
              <a:ea typeface="华文细黑"/>
              <a:cs typeface="Times New Roman"/>
            </a:endParaRPr>
          </a:p>
        </p:txBody>
      </p:sp>
      <p:sp>
        <p:nvSpPr>
          <p:cNvPr id="12" name="矩形 11"/>
          <p:cNvSpPr/>
          <p:nvPr/>
        </p:nvSpPr>
        <p:spPr>
          <a:xfrm>
            <a:off x="4439022" y="6010146"/>
            <a:ext cx="3416320"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凹液面与刻度线相切</a:t>
            </a:r>
            <a:endParaRPr lang="zh-CN" altLang="en-US" sz="2800" kern="100" dirty="0">
              <a:solidFill>
                <a:srgbClr val="0000FF"/>
              </a:solidFill>
              <a:latin typeface="Times New Roman"/>
              <a:ea typeface="华文细黑"/>
              <a:cs typeface="Times New Roman"/>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矩形 13"/>
          <p:cNvSpPr/>
          <p:nvPr/>
        </p:nvSpPr>
        <p:spPr>
          <a:xfrm>
            <a:off x="6711910" y="1252254"/>
            <a:ext cx="3055704" cy="523220"/>
          </a:xfrm>
          <a:prstGeom prst="rect">
            <a:avLst/>
          </a:prstGeom>
        </p:spPr>
        <p:txBody>
          <a:bodyPr wrap="square">
            <a:spAutoFit/>
          </a:bodyPr>
          <a:lstStyle/>
          <a:p>
            <a:r>
              <a:rPr lang="zh-CN" altLang="en-US" sz="2800" b="1" kern="100" dirty="0">
                <a:solidFill>
                  <a:srgbClr val="FF0000"/>
                </a:solidFill>
                <a:latin typeface="Times New Roman"/>
                <a:ea typeface="华文细黑"/>
                <a:cs typeface="Times New Roman"/>
              </a:rPr>
              <a:t>天平</a:t>
            </a:r>
            <a:r>
              <a:rPr lang="zh-CN" altLang="en-US" sz="2800" b="1" kern="100" dirty="0" smtClean="0">
                <a:solidFill>
                  <a:srgbClr val="FF0000"/>
                </a:solidFill>
                <a:latin typeface="Times New Roman"/>
                <a:ea typeface="华文细黑"/>
                <a:cs typeface="Times New Roman"/>
              </a:rPr>
              <a:t>精确到 </a:t>
            </a:r>
            <a:r>
              <a:rPr lang="en-US" altLang="zh-CN" sz="2800" b="1" kern="100" dirty="0" smtClean="0">
                <a:solidFill>
                  <a:srgbClr val="FF0000"/>
                </a:solidFill>
                <a:latin typeface="Times New Roman"/>
                <a:ea typeface="华文细黑"/>
                <a:cs typeface="Times New Roman"/>
              </a:rPr>
              <a:t>0.1g</a:t>
            </a:r>
            <a:endParaRPr lang="zh-CN" altLang="en-US" sz="2800" b="1" kern="100" dirty="0">
              <a:solidFill>
                <a:srgbClr val="FF0000"/>
              </a:solidFill>
              <a:latin typeface="Times New Roman"/>
              <a:ea typeface="华文细黑"/>
              <a:cs typeface="Times New Roman"/>
            </a:endParaRPr>
          </a:p>
        </p:txBody>
      </p:sp>
      <p:sp>
        <p:nvSpPr>
          <p:cNvPr id="16" name="矩形 15"/>
          <p:cNvSpPr/>
          <p:nvPr/>
        </p:nvSpPr>
        <p:spPr>
          <a:xfrm>
            <a:off x="3566832" y="3639501"/>
            <a:ext cx="6582030" cy="523220"/>
          </a:xfrm>
          <a:prstGeom prst="rect">
            <a:avLst/>
          </a:prstGeom>
        </p:spPr>
        <p:txBody>
          <a:bodyPr wrap="square">
            <a:spAutoFit/>
          </a:bodyPr>
          <a:lstStyle/>
          <a:p>
            <a:r>
              <a:rPr lang="zh-CN" altLang="en-US" sz="2800" b="1" kern="100" dirty="0">
                <a:solidFill>
                  <a:srgbClr val="FF0000"/>
                </a:solidFill>
                <a:latin typeface="Times New Roman"/>
                <a:ea typeface="华文细黑"/>
                <a:cs typeface="Times New Roman"/>
              </a:rPr>
              <a:t>尤其</a:t>
            </a:r>
            <a:r>
              <a:rPr lang="zh-CN" altLang="en-US" sz="2800" b="1" kern="100" dirty="0" smtClean="0">
                <a:solidFill>
                  <a:srgbClr val="FF0000"/>
                </a:solidFill>
                <a:latin typeface="Times New Roman"/>
                <a:ea typeface="华文细黑"/>
                <a:cs typeface="Times New Roman"/>
              </a:rPr>
              <a:t>是浓硫酸的稀释，氢氧化钠的溶解</a:t>
            </a:r>
            <a:endParaRPr lang="zh-CN" altLang="en-US" sz="2800" b="1" kern="100" dirty="0">
              <a:solidFill>
                <a:srgbClr val="FF0000"/>
              </a:solidFill>
              <a:latin typeface="Times New Roman"/>
              <a:ea typeface="华文细黑"/>
              <a:cs typeface="Times New Roman"/>
            </a:endParaRPr>
          </a:p>
        </p:txBody>
      </p:sp>
      <p:sp>
        <p:nvSpPr>
          <p:cNvPr id="17" name="矩形 16"/>
          <p:cNvSpPr/>
          <p:nvPr/>
        </p:nvSpPr>
        <p:spPr>
          <a:xfrm>
            <a:off x="8471470" y="6020306"/>
            <a:ext cx="3004167" cy="523220"/>
          </a:xfrm>
          <a:prstGeom prst="rect">
            <a:avLst/>
          </a:prstGeom>
        </p:spPr>
        <p:txBody>
          <a:bodyPr wrap="square">
            <a:spAutoFit/>
          </a:bodyPr>
          <a:lstStyle/>
          <a:p>
            <a:r>
              <a:rPr lang="zh-CN" altLang="en-US" sz="2800" b="1" kern="100" dirty="0" smtClean="0">
                <a:solidFill>
                  <a:srgbClr val="FF0000"/>
                </a:solidFill>
                <a:latin typeface="Times New Roman"/>
                <a:ea typeface="华文细黑"/>
                <a:cs typeface="Times New Roman"/>
              </a:rPr>
              <a:t>用胶头滴管定容</a:t>
            </a:r>
            <a:endParaRPr lang="zh-CN" altLang="en-US" sz="2800" b="1"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linds(horizontal)">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blinds(horizontal)">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blinds(horizontal)">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blinds(horizontal)">
                                      <p:cBhvr>
                                        <p:cTn id="6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P spid="8" grpId="0"/>
      <p:bldP spid="9" grpId="0"/>
      <p:bldP spid="10" grpId="0"/>
      <p:bldP spid="11" grpId="0"/>
      <p:bldP spid="12" grpId="0"/>
      <p:bldP spid="14" grpId="0"/>
      <p:bldP spid="16"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94408" y="80143"/>
            <a:ext cx="11388152" cy="133316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摇匀：盖好瓶塞，反复上下颠倒，摇匀。</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配制流程如下图所示</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pic>
        <p:nvPicPr>
          <p:cNvPr id="23554" name="Picture 2" descr="HHX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738" y="1488068"/>
            <a:ext cx="7788908" cy="241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3" descr="HHX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626" y="3949173"/>
            <a:ext cx="7382420" cy="279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椭圆 1"/>
          <p:cNvSpPr/>
          <p:nvPr/>
        </p:nvSpPr>
        <p:spPr>
          <a:xfrm>
            <a:off x="7416380" y="2349674"/>
            <a:ext cx="853018"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fade">
                                      <p:cBhvr>
                                        <p:cTn id="7" dur="1000"/>
                                        <p:tgtEl>
                                          <p:spTgt spid="23554"/>
                                        </p:tgtEl>
                                      </p:cBhvr>
                                    </p:animEffect>
                                    <p:anim calcmode="lin" valueType="num">
                                      <p:cBhvr>
                                        <p:cTn id="8" dur="1000" fill="hold"/>
                                        <p:tgtEl>
                                          <p:spTgt spid="23554"/>
                                        </p:tgtEl>
                                        <p:attrNameLst>
                                          <p:attrName>ppt_x</p:attrName>
                                        </p:attrNameLst>
                                      </p:cBhvr>
                                      <p:tavLst>
                                        <p:tav tm="0">
                                          <p:val>
                                            <p:strVal val="#ppt_x"/>
                                          </p:val>
                                        </p:tav>
                                        <p:tav tm="100000">
                                          <p:val>
                                            <p:strVal val="#ppt_x"/>
                                          </p:val>
                                        </p:tav>
                                      </p:tavLst>
                                    </p:anim>
                                    <p:anim calcmode="lin" valueType="num">
                                      <p:cBhvr>
                                        <p:cTn id="9" dur="1000" fill="hold"/>
                                        <p:tgtEl>
                                          <p:spTgt spid="235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3555"/>
                                        </p:tgtEl>
                                        <p:attrNameLst>
                                          <p:attrName>style.visibility</p:attrName>
                                        </p:attrNameLst>
                                      </p:cBhvr>
                                      <p:to>
                                        <p:strVal val="visible"/>
                                      </p:to>
                                    </p:set>
                                    <p:animEffect transition="in" filter="fade">
                                      <p:cBhvr>
                                        <p:cTn id="19" dur="1000"/>
                                        <p:tgtEl>
                                          <p:spTgt spid="23555"/>
                                        </p:tgtEl>
                                      </p:cBhvr>
                                    </p:animEffect>
                                    <p:anim calcmode="lin" valueType="num">
                                      <p:cBhvr>
                                        <p:cTn id="20" dur="1000" fill="hold"/>
                                        <p:tgtEl>
                                          <p:spTgt spid="23555"/>
                                        </p:tgtEl>
                                        <p:attrNameLst>
                                          <p:attrName>ppt_x</p:attrName>
                                        </p:attrNameLst>
                                      </p:cBhvr>
                                      <p:tavLst>
                                        <p:tav tm="0">
                                          <p:val>
                                            <p:strVal val="#ppt_x"/>
                                          </p:val>
                                        </p:tav>
                                        <p:tav tm="100000">
                                          <p:val>
                                            <p:strVal val="#ppt_x"/>
                                          </p:val>
                                        </p:tav>
                                      </p:tavLst>
                                    </p:anim>
                                    <p:anim calcmode="lin" valueType="num">
                                      <p:cBhvr>
                                        <p:cTn id="21" dur="1000" fill="hold"/>
                                        <p:tgtEl>
                                          <p:spTgt spid="235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3"/>
          <p:cNvSpPr txBox="1"/>
          <p:nvPr/>
        </p:nvSpPr>
        <p:spPr bwMode="auto">
          <a:xfrm>
            <a:off x="345454" y="189434"/>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zh-CN" altLang="en-US" sz="3200" b="1" dirty="0">
              <a:solidFill>
                <a:schemeClr val="accent6">
                  <a:lumMod val="75000"/>
                </a:schemeClr>
              </a:solidFill>
              <a:latin typeface="+mj-ea"/>
              <a:ea typeface="+mj-ea"/>
              <a:cs typeface="+mn-cs"/>
            </a:endParaRPr>
          </a:p>
        </p:txBody>
      </p:sp>
      <p:sp>
        <p:nvSpPr>
          <p:cNvPr id="5" name="矩形 4"/>
          <p:cNvSpPr/>
          <p:nvPr/>
        </p:nvSpPr>
        <p:spPr>
          <a:xfrm>
            <a:off x="395686" y="810167"/>
            <a:ext cx="11388152"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使用托盘天平称量药品，都不能直接放在托盘中，均应放在两张相同的纸片上</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为了配制方便，可将固体或浓溶液直接在容量瓶</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或量筒</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中进行溶解</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或稀释</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若量取</a:t>
            </a:r>
            <a:r>
              <a:rPr lang="en-US" altLang="zh-CN" sz="2800" kern="100" dirty="0">
                <a:latin typeface="Times New Roman"/>
                <a:ea typeface="华文细黑"/>
                <a:cs typeface="Courier New"/>
              </a:rPr>
              <a:t>7.2 mL</a:t>
            </a:r>
            <a:r>
              <a:rPr lang="zh-CN" altLang="zh-CN" sz="2800" kern="100" dirty="0">
                <a:latin typeface="Times New Roman"/>
                <a:ea typeface="华文细黑"/>
                <a:cs typeface="Times New Roman"/>
              </a:rPr>
              <a:t>溶液，应选用</a:t>
            </a:r>
            <a:r>
              <a:rPr lang="en-US" altLang="zh-CN" sz="2800" kern="100" dirty="0">
                <a:latin typeface="Times New Roman"/>
                <a:ea typeface="华文细黑"/>
                <a:cs typeface="Courier New"/>
              </a:rPr>
              <a:t>10 mL</a:t>
            </a:r>
            <a:r>
              <a:rPr lang="zh-CN" altLang="zh-CN" sz="2800" kern="100" dirty="0">
                <a:latin typeface="Times New Roman"/>
                <a:ea typeface="华文细黑"/>
                <a:cs typeface="Times New Roman"/>
              </a:rPr>
              <a:t>量筒</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10.6 g 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·10H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溶于水配成</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溶液，物质的量浓度</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sp>
        <p:nvSpPr>
          <p:cNvPr id="2" name="矩形 1"/>
          <p:cNvSpPr/>
          <p:nvPr/>
        </p:nvSpPr>
        <p:spPr>
          <a:xfrm>
            <a:off x="2410793" y="5375166"/>
            <a:ext cx="697627" cy="707886"/>
          </a:xfrm>
          <a:prstGeom prst="rect">
            <a:avLst/>
          </a:prstGeom>
        </p:spPr>
        <p:txBody>
          <a:bodyPr wrap="none">
            <a:spAutoFit/>
          </a:bodyPr>
          <a:lstStyle/>
          <a:p>
            <a:r>
              <a:rPr lang="en-US" altLang="zh-CN" sz="4000" b="1" kern="100" dirty="0" smtClean="0">
                <a:solidFill>
                  <a:srgbClr val="FF0000"/>
                </a:solidFill>
                <a:latin typeface="宋体"/>
                <a:ea typeface="华文细黑"/>
                <a:cs typeface="Times New Roman"/>
              </a:rPr>
              <a:t>×</a:t>
            </a:r>
            <a:endParaRPr lang="zh-CN" altLang="zh-CN" sz="4000" b="1" kern="100" dirty="0">
              <a:solidFill>
                <a:srgbClr val="FF0000"/>
              </a:solidFill>
              <a:latin typeface="宋体"/>
              <a:ea typeface="华文细黑"/>
              <a:cs typeface="Times New Roman"/>
            </a:endParaRPr>
          </a:p>
        </p:txBody>
      </p:sp>
      <p:sp>
        <p:nvSpPr>
          <p:cNvPr id="3" name="矩形 2"/>
          <p:cNvSpPr/>
          <p:nvPr/>
        </p:nvSpPr>
        <p:spPr>
          <a:xfrm>
            <a:off x="2134766" y="2133650"/>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4" name="矩形 3"/>
          <p:cNvSpPr/>
          <p:nvPr/>
        </p:nvSpPr>
        <p:spPr>
          <a:xfrm>
            <a:off x="1990750" y="3424848"/>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6" name="矩形 5"/>
          <p:cNvSpPr/>
          <p:nvPr/>
        </p:nvSpPr>
        <p:spPr>
          <a:xfrm>
            <a:off x="6875531" y="4056658"/>
            <a:ext cx="699230"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3430910" y="2205658"/>
            <a:ext cx="5391329" cy="523220"/>
          </a:xfrm>
          <a:prstGeom prst="rect">
            <a:avLst/>
          </a:prstGeom>
        </p:spPr>
        <p:txBody>
          <a:bodyPr wrap="square">
            <a:spAutoFit/>
          </a:bodyPr>
          <a:lstStyle/>
          <a:p>
            <a:r>
              <a:rPr lang="zh-CN" altLang="en-US" sz="2800" b="1" kern="100" dirty="0" smtClean="0">
                <a:solidFill>
                  <a:srgbClr val="FF0000"/>
                </a:solidFill>
                <a:latin typeface="Times New Roman"/>
                <a:ea typeface="华文细黑"/>
                <a:cs typeface="Times New Roman"/>
              </a:rPr>
              <a:t>腐蚀性药品、易潮解药品用烧杯</a:t>
            </a:r>
            <a:endParaRPr lang="zh-CN" altLang="en-US" sz="2800" b="1" kern="100" dirty="0">
              <a:solidFill>
                <a:srgbClr val="FF0000"/>
              </a:solidFill>
              <a:latin typeface="Times New Roman"/>
              <a:ea typeface="华文细黑"/>
              <a:cs typeface="Times New Roman"/>
            </a:endParaRPr>
          </a:p>
        </p:txBody>
      </p:sp>
      <p:sp>
        <p:nvSpPr>
          <p:cNvPr id="11" name="矩形 10"/>
          <p:cNvSpPr/>
          <p:nvPr/>
        </p:nvSpPr>
        <p:spPr>
          <a:xfrm>
            <a:off x="4529481" y="5467499"/>
            <a:ext cx="6534277" cy="523220"/>
          </a:xfrm>
          <a:prstGeom prst="rect">
            <a:avLst/>
          </a:prstGeom>
        </p:spPr>
        <p:txBody>
          <a:bodyPr wrap="square">
            <a:spAutoFit/>
          </a:bodyPr>
          <a:lstStyle/>
          <a:p>
            <a:r>
              <a:rPr lang="en-US" altLang="zh-CN" sz="2800" b="1" kern="100" dirty="0" smtClean="0">
                <a:solidFill>
                  <a:srgbClr val="FF0000"/>
                </a:solidFill>
                <a:latin typeface="Times New Roman"/>
                <a:ea typeface="华文细黑"/>
                <a:cs typeface="Times New Roman"/>
              </a:rPr>
              <a:t>10.6g Na</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CO</a:t>
            </a:r>
            <a:r>
              <a:rPr lang="en-US" altLang="zh-CN" sz="2800" b="1" kern="100" baseline="-25000" dirty="0" smtClean="0">
                <a:solidFill>
                  <a:srgbClr val="FF0000"/>
                </a:solidFill>
                <a:latin typeface="Times New Roman"/>
                <a:ea typeface="华文细黑"/>
                <a:cs typeface="Times New Roman"/>
              </a:rPr>
              <a:t>3</a:t>
            </a:r>
            <a:r>
              <a:rPr lang="zh-CN" altLang="en-US" sz="2800" b="1" kern="100" dirty="0" smtClean="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Times New Roman"/>
              </a:rPr>
              <a:t>28.6g Na</a:t>
            </a:r>
            <a:r>
              <a:rPr lang="en-US" altLang="zh-CN" sz="2800" b="1" kern="100" baseline="-25000" dirty="0">
                <a:solidFill>
                  <a:srgbClr val="FF0000"/>
                </a:solidFill>
                <a:latin typeface="Times New Roman"/>
                <a:ea typeface="华文细黑"/>
                <a:cs typeface="Times New Roman"/>
              </a:rPr>
              <a:t>2</a:t>
            </a:r>
            <a:r>
              <a:rPr lang="en-US" altLang="zh-CN" sz="2800" b="1" kern="100" dirty="0">
                <a:solidFill>
                  <a:srgbClr val="FF0000"/>
                </a:solidFill>
                <a:latin typeface="Times New Roman"/>
                <a:ea typeface="华文细黑"/>
                <a:cs typeface="Times New Roman"/>
              </a:rPr>
              <a:t>CO</a:t>
            </a:r>
            <a:r>
              <a:rPr lang="en-US" altLang="zh-CN" sz="2800" b="1" kern="100" baseline="-25000" dirty="0">
                <a:solidFill>
                  <a:srgbClr val="FF0000"/>
                </a:solidFill>
                <a:latin typeface="Times New Roman"/>
                <a:ea typeface="华文细黑"/>
                <a:cs typeface="Times New Roman"/>
              </a:rPr>
              <a:t>3 </a:t>
            </a:r>
            <a:r>
              <a:rPr lang="en-US" altLang="zh-CN" sz="2800" b="1" kern="100" dirty="0" smtClean="0">
                <a:solidFill>
                  <a:srgbClr val="FF0000"/>
                </a:solidFill>
                <a:latin typeface="Times New Roman"/>
                <a:ea typeface="华文细黑"/>
                <a:cs typeface="Times New Roman"/>
              </a:rPr>
              <a:t>·10H</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O</a:t>
            </a:r>
            <a:endParaRPr lang="zh-CN" altLang="en-US" sz="2800" b="1"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314036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10"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7467" y="45418"/>
            <a:ext cx="11502034" cy="6586394"/>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称量</a:t>
            </a:r>
            <a:r>
              <a:rPr lang="en-US" altLang="zh-CN" sz="2800" kern="100" dirty="0">
                <a:latin typeface="Times New Roman"/>
                <a:ea typeface="华文细黑"/>
                <a:cs typeface="Courier New"/>
              </a:rPr>
              <a:t>5.9 g </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固体，若不慎将物品和砝码颠倒放置，则实际称量的</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质量为</a:t>
            </a:r>
            <a:r>
              <a:rPr lang="en-US" altLang="zh-CN" sz="2800" kern="100" dirty="0">
                <a:latin typeface="Times New Roman"/>
                <a:ea typeface="华文细黑"/>
                <a:cs typeface="Courier New"/>
              </a:rPr>
              <a:t>________ 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实验中需要</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950 mL</a:t>
            </a:r>
            <a:r>
              <a:rPr lang="zh-CN" altLang="zh-CN" sz="2800" kern="100" dirty="0">
                <a:latin typeface="Times New Roman"/>
                <a:ea typeface="华文细黑"/>
                <a:cs typeface="Times New Roman"/>
              </a:rPr>
              <a:t>，配制时，你认为应该选用的容量瓶的规格和称取的碳酸钠质量分别是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实验室中没有</a:t>
            </a:r>
            <a:r>
              <a:rPr lang="en-US" altLang="zh-CN" sz="2800" kern="100" dirty="0">
                <a:latin typeface="Times New Roman"/>
                <a:ea typeface="华文细黑"/>
                <a:cs typeface="Courier New"/>
              </a:rPr>
              <a:t>950 mL</a:t>
            </a:r>
            <a:r>
              <a:rPr lang="zh-CN" altLang="zh-CN" sz="2800" kern="100" dirty="0">
                <a:latin typeface="Times New Roman"/>
                <a:ea typeface="华文细黑"/>
                <a:cs typeface="Times New Roman"/>
              </a:rPr>
              <a:t>的容量瓶，只能选用</a:t>
            </a:r>
            <a:r>
              <a:rPr lang="en-US" altLang="zh-CN" sz="2800" kern="100" dirty="0">
                <a:latin typeface="Times New Roman"/>
                <a:ea typeface="华文细黑"/>
                <a:cs typeface="Courier New"/>
              </a:rPr>
              <a:t>1 000 mL </a:t>
            </a:r>
            <a:r>
              <a:rPr lang="zh-CN" altLang="zh-CN" sz="2800" kern="100" dirty="0">
                <a:latin typeface="Times New Roman"/>
                <a:ea typeface="华文细黑"/>
                <a:cs typeface="Times New Roman"/>
              </a:rPr>
              <a:t>的容量瓶。所需</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的质量为</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106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212 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怎样向容量瓶中转移液体？</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zh-CN" altLang="zh-CN" sz="2800" kern="100" dirty="0">
                <a:solidFill>
                  <a:srgbClr val="FF0000"/>
                </a:solidFill>
                <a:latin typeface="Times New Roman"/>
                <a:ea typeface="华文细黑"/>
                <a:cs typeface="Times New Roman"/>
              </a:rPr>
              <a:t>玻璃棒的末端位于容量瓶刻度线以下并靠在容量瓶颈内壁上</a:t>
            </a:r>
            <a:r>
              <a:rPr lang="en-US" altLang="zh-CN" sz="2800" kern="100" dirty="0">
                <a:solidFill>
                  <a:srgbClr val="FF0000"/>
                </a:solidFill>
                <a:latin typeface="Times New Roman"/>
                <a:ea typeface="华文细黑"/>
                <a:cs typeface="Courier New"/>
              </a:rPr>
              <a:t>(</a:t>
            </a:r>
            <a:r>
              <a:rPr lang="zh-CN" altLang="zh-CN" sz="2800" kern="100" dirty="0">
                <a:solidFill>
                  <a:srgbClr val="FF0000"/>
                </a:solidFill>
                <a:latin typeface="Times New Roman"/>
                <a:ea typeface="华文细黑"/>
                <a:cs typeface="Times New Roman"/>
              </a:rPr>
              <a:t>注意：不要让玻璃棒其他部位触及容量瓶口</a:t>
            </a:r>
            <a:r>
              <a:rPr lang="en-US" altLang="zh-CN" sz="2800" kern="100" dirty="0">
                <a:solidFill>
                  <a:srgbClr val="FF0000"/>
                </a:solidFill>
                <a:latin typeface="Times New Roman"/>
                <a:ea typeface="华文细黑"/>
                <a:cs typeface="Courier New"/>
              </a:rPr>
              <a:t>)</a:t>
            </a:r>
            <a:r>
              <a:rPr lang="zh-CN" altLang="zh-CN" sz="2800" kern="100" dirty="0">
                <a:solidFill>
                  <a:srgbClr val="FF0000"/>
                </a:solidFill>
                <a:latin typeface="Times New Roman"/>
                <a:ea typeface="华文细黑"/>
                <a:cs typeface="Times New Roman"/>
              </a:rPr>
              <a:t>，然后将烧杯中的液体沿玻璃棒缓缓注入容量瓶中</a:t>
            </a:r>
            <a:r>
              <a:rPr lang="zh-CN" altLang="zh-CN" sz="2800" kern="100" dirty="0" smtClean="0">
                <a:solidFill>
                  <a:srgbClr val="FF0000"/>
                </a:solidFill>
                <a:latin typeface="Times New Roman"/>
                <a:ea typeface="华文细黑"/>
                <a:cs typeface="Times New Roman"/>
              </a:rPr>
              <a:t>。</a:t>
            </a:r>
            <a:endParaRPr lang="zh-CN" altLang="zh-CN" sz="2800" kern="100" dirty="0">
              <a:solidFill>
                <a:srgbClr val="FF0000"/>
              </a:solidFill>
              <a:latin typeface="宋体"/>
              <a:cs typeface="Courier New"/>
            </a:endParaRPr>
          </a:p>
        </p:txBody>
      </p:sp>
      <p:sp>
        <p:nvSpPr>
          <p:cNvPr id="2" name="矩形 1"/>
          <p:cNvSpPr/>
          <p:nvPr/>
        </p:nvSpPr>
        <p:spPr>
          <a:xfrm>
            <a:off x="2511614" y="693490"/>
            <a:ext cx="633507" cy="661207"/>
          </a:xfrm>
          <a:prstGeom prst="rect">
            <a:avLst/>
          </a:prstGeom>
        </p:spPr>
        <p:txBody>
          <a:bodyPr wrap="none">
            <a:spAutoFit/>
          </a:bodyPr>
          <a:lstStyle/>
          <a:p>
            <a:pPr algn="just">
              <a:lnSpc>
                <a:spcPct val="150000"/>
              </a:lnSpc>
              <a:spcAft>
                <a:spcPts val="0"/>
              </a:spcAft>
              <a:tabLst>
                <a:tab pos="1890395" algn="l"/>
              </a:tabLst>
            </a:pPr>
            <a:r>
              <a:rPr lang="en-US" altLang="zh-CN" sz="2800" kern="100" dirty="0">
                <a:solidFill>
                  <a:srgbClr val="FF0000"/>
                </a:solidFill>
                <a:latin typeface="Times New Roman"/>
                <a:ea typeface="华文细黑"/>
                <a:cs typeface="Courier New"/>
              </a:rPr>
              <a:t>4.1</a:t>
            </a:r>
            <a:endParaRPr lang="zh-CN" altLang="zh-CN" sz="2800" kern="100" dirty="0">
              <a:solidFill>
                <a:srgbClr val="FF0000"/>
              </a:solidFill>
              <a:latin typeface="Times New Roman"/>
              <a:ea typeface="华文细黑"/>
              <a:cs typeface="Courier New"/>
            </a:endParaRPr>
          </a:p>
        </p:txBody>
      </p:sp>
      <p:sp>
        <p:nvSpPr>
          <p:cNvPr id="3" name="矩形 2"/>
          <p:cNvSpPr/>
          <p:nvPr/>
        </p:nvSpPr>
        <p:spPr>
          <a:xfrm>
            <a:off x="7155111" y="1930060"/>
            <a:ext cx="3116559" cy="738664"/>
          </a:xfrm>
          <a:prstGeom prst="rect">
            <a:avLst/>
          </a:prstGeom>
        </p:spPr>
        <p:txBody>
          <a:bodyPr wrap="none">
            <a:spAutoFit/>
          </a:bodyPr>
          <a:lstStyle/>
          <a:p>
            <a:pPr lvl="0" algn="just">
              <a:lnSpc>
                <a:spcPct val="150000"/>
              </a:lnSpc>
              <a:tabLst>
                <a:tab pos="1890395" algn="l"/>
              </a:tabLst>
            </a:pPr>
            <a:r>
              <a:rPr lang="en-US" altLang="zh-CN" sz="2800" kern="100" dirty="0" smtClean="0">
                <a:solidFill>
                  <a:srgbClr val="FF0000"/>
                </a:solidFill>
                <a:latin typeface="Times New Roman"/>
                <a:ea typeface="华文细黑"/>
                <a:cs typeface="Courier New"/>
              </a:rPr>
              <a:t>1000 </a:t>
            </a:r>
            <a:r>
              <a:rPr lang="en-US" altLang="zh-CN" sz="2800" kern="100" dirty="0">
                <a:solidFill>
                  <a:srgbClr val="FF0000"/>
                </a:solidFill>
                <a:latin typeface="Times New Roman"/>
                <a:ea typeface="华文细黑"/>
                <a:cs typeface="Courier New"/>
              </a:rPr>
              <a:t>mL</a:t>
            </a:r>
            <a:r>
              <a:rPr lang="zh-CN" altLang="zh-CN" sz="2800" kern="100" dirty="0">
                <a:solidFill>
                  <a:srgbClr val="FF0000"/>
                </a:solidFill>
                <a:latin typeface="Times New Roman"/>
                <a:ea typeface="华文细黑"/>
                <a:cs typeface="Times New Roman"/>
              </a:rPr>
              <a:t>　</a:t>
            </a:r>
            <a:r>
              <a:rPr lang="en-US" altLang="zh-CN" sz="2800" kern="100" dirty="0" smtClean="0">
                <a:solidFill>
                  <a:srgbClr val="FF0000"/>
                </a:solidFill>
                <a:latin typeface="Times New Roman"/>
                <a:ea typeface="华文细黑"/>
                <a:cs typeface="Times New Roman"/>
              </a:rPr>
              <a:t>    </a:t>
            </a:r>
            <a:r>
              <a:rPr lang="en-US" altLang="zh-CN" sz="2800" kern="100" dirty="0" smtClean="0">
                <a:solidFill>
                  <a:srgbClr val="FF0000"/>
                </a:solidFill>
                <a:latin typeface="Times New Roman"/>
                <a:ea typeface="华文细黑"/>
                <a:cs typeface="Courier New"/>
              </a:rPr>
              <a:t>212 </a:t>
            </a:r>
            <a:r>
              <a:rPr lang="en-US" altLang="zh-CN" sz="2800" kern="100" dirty="0">
                <a:solidFill>
                  <a:srgbClr val="FF0000"/>
                </a:solidFill>
                <a:latin typeface="Times New Roman"/>
                <a:ea typeface="华文细黑"/>
                <a:cs typeface="Courier New"/>
              </a:rPr>
              <a:t>g</a:t>
            </a:r>
            <a:endParaRPr lang="zh-CN" altLang="zh-CN" sz="2800" kern="100" dirty="0">
              <a:solidFill>
                <a:srgbClr val="FF0000"/>
              </a:solidFill>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FF0000"/>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矩形 6"/>
          <p:cNvSpPr/>
          <p:nvPr/>
        </p:nvSpPr>
        <p:spPr>
          <a:xfrm>
            <a:off x="4459446" y="831477"/>
            <a:ext cx="7468408" cy="523220"/>
          </a:xfrm>
          <a:prstGeom prst="rect">
            <a:avLst/>
          </a:prstGeom>
        </p:spPr>
        <p:txBody>
          <a:bodyPr wrap="square">
            <a:spAutoFit/>
          </a:bodyPr>
          <a:lstStyle/>
          <a:p>
            <a:r>
              <a:rPr lang="zh-CN" altLang="en-US" sz="2800" b="1" kern="100" dirty="0">
                <a:solidFill>
                  <a:srgbClr val="FF0000"/>
                </a:solidFill>
                <a:latin typeface="Times New Roman"/>
                <a:ea typeface="华文细黑"/>
                <a:cs typeface="Times New Roman"/>
              </a:rPr>
              <a:t>左物右</a:t>
            </a:r>
            <a:r>
              <a:rPr lang="zh-CN" altLang="en-US" sz="2800" b="1" kern="100" dirty="0" smtClean="0">
                <a:solidFill>
                  <a:srgbClr val="FF0000"/>
                </a:solidFill>
                <a:latin typeface="Times New Roman"/>
                <a:ea typeface="华文细黑"/>
                <a:cs typeface="Times New Roman"/>
              </a:rPr>
              <a:t>码，左边的质量</a:t>
            </a:r>
            <a:r>
              <a:rPr lang="en-US" altLang="zh-CN" sz="2800" b="1" kern="1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右边的质量</a:t>
            </a:r>
            <a:r>
              <a:rPr lang="en-US" altLang="zh-CN" sz="2800" b="1" kern="1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游码</a:t>
            </a:r>
            <a:endParaRPr lang="zh-CN" altLang="en-US" sz="2800" b="1"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117329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blinds(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blinds(horizontal)">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9841" y="681915"/>
            <a:ext cx="11457851" cy="4616648"/>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题组一　一定物质的量浓度溶液的配制</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实验室需要配制</a:t>
            </a:r>
            <a:r>
              <a:rPr lang="en-US" altLang="zh-CN" sz="2800" kern="100" dirty="0">
                <a:latin typeface="Times New Roman"/>
                <a:ea typeface="华文细黑"/>
                <a:cs typeface="Courier New"/>
              </a:rPr>
              <a:t>0.50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480 mL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按下列操作步骤填上适当的文字，以使整个操作完整。</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选择仪器。完成本实验所必需用到的仪器有：托盘天平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带砝码、最小砝码为</a:t>
            </a:r>
            <a:r>
              <a:rPr lang="en-US" altLang="zh-CN" sz="2800" kern="100" dirty="0">
                <a:latin typeface="Times New Roman"/>
                <a:ea typeface="华文细黑"/>
                <a:cs typeface="Courier New"/>
              </a:rPr>
              <a:t>5 g)</a:t>
            </a:r>
            <a:r>
              <a:rPr lang="zh-CN" altLang="zh-CN" sz="2800" kern="100" dirty="0">
                <a:latin typeface="Times New Roman"/>
                <a:ea typeface="华文细黑"/>
                <a:cs typeface="Times New Roman"/>
              </a:rPr>
              <a:t>、药匙、烧杯、</a:t>
            </a:r>
            <a:r>
              <a:rPr lang="en-US" altLang="zh-CN" sz="2800" kern="100" dirty="0" smtClean="0">
                <a:latin typeface="Times New Roman"/>
                <a:ea typeface="华文细黑"/>
                <a:cs typeface="Courier New"/>
              </a:rPr>
              <a:t>_______</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___________</a:t>
            </a:r>
            <a:r>
              <a:rPr lang="zh-CN" altLang="zh-CN" sz="2800" kern="100" dirty="0">
                <a:latin typeface="Times New Roman"/>
                <a:ea typeface="华文细黑"/>
                <a:cs typeface="Times New Roman"/>
              </a:rPr>
              <a:t>以及等质量的两片滤纸。</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计算。配制该溶液需取</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晶体</a:t>
            </a:r>
            <a:r>
              <a:rPr lang="en-US" altLang="zh-CN" sz="2800" kern="100" dirty="0">
                <a:latin typeface="Times New Roman"/>
                <a:ea typeface="华文细黑"/>
                <a:cs typeface="Courier New"/>
              </a:rPr>
              <a:t>______ g</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Rectangle 21">
            <a:hlinkClick r:id="rId2"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矩形 4"/>
          <p:cNvSpPr/>
          <p:nvPr/>
        </p:nvSpPr>
        <p:spPr>
          <a:xfrm>
            <a:off x="299841" y="5229994"/>
            <a:ext cx="10989776" cy="133393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b="1" kern="100" dirty="0" smtClean="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1)500 mL</a:t>
            </a:r>
            <a:r>
              <a:rPr lang="zh-CN" altLang="zh-CN" sz="2800" b="1" kern="100" dirty="0">
                <a:solidFill>
                  <a:srgbClr val="FF0000"/>
                </a:solidFill>
                <a:latin typeface="Times New Roman"/>
                <a:ea typeface="华文细黑"/>
                <a:cs typeface="Times New Roman"/>
              </a:rPr>
              <a:t>容量瓶　胶头滴管　玻璃棒</a:t>
            </a:r>
            <a:endParaRPr lang="zh-CN" altLang="zh-CN" sz="2800" b="1" kern="100" dirty="0">
              <a:solidFill>
                <a:srgbClr val="FF0000"/>
              </a:solidFill>
              <a:latin typeface="宋体"/>
              <a:cs typeface="Courier New"/>
            </a:endParaRPr>
          </a:p>
          <a:p>
            <a:pPr algn="just">
              <a:lnSpc>
                <a:spcPct val="150000"/>
              </a:lnSpc>
              <a:spcAft>
                <a:spcPts val="0"/>
              </a:spcAft>
              <a:tabLst>
                <a:tab pos="1890395" algn="l"/>
              </a:tabLst>
            </a:pPr>
            <a:r>
              <a:rPr lang="en-US" altLang="zh-CN" sz="2800" b="1" kern="100" dirty="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2)14.6</a:t>
            </a:r>
            <a:endParaRPr lang="zh-CN" altLang="zh-CN" sz="2800" b="1" kern="100" dirty="0">
              <a:solidFill>
                <a:srgbClr val="FF0000"/>
              </a:solidFill>
              <a:latin typeface="宋体"/>
              <a:cs typeface="Courier New"/>
            </a:endParaRPr>
          </a:p>
        </p:txBody>
      </p:sp>
      <p:sp>
        <p:nvSpPr>
          <p:cNvPr id="2" name="矩形 1"/>
          <p:cNvSpPr/>
          <p:nvPr/>
        </p:nvSpPr>
        <p:spPr>
          <a:xfrm>
            <a:off x="2748316" y="4034324"/>
            <a:ext cx="8527701" cy="523220"/>
          </a:xfrm>
          <a:prstGeom prst="rect">
            <a:avLst/>
          </a:prstGeom>
        </p:spPr>
        <p:txBody>
          <a:bodyPr wrap="square">
            <a:spAutoFit/>
          </a:bodyPr>
          <a:lstStyle/>
          <a:p>
            <a:r>
              <a:rPr lang="en-US" altLang="zh-CN" sz="2800" b="1" i="1" kern="100" dirty="0">
                <a:solidFill>
                  <a:srgbClr val="FF0000"/>
                </a:solidFill>
                <a:latin typeface="Times New Roman"/>
                <a:ea typeface="华文细黑"/>
                <a:cs typeface="Courier New"/>
              </a:rPr>
              <a:t>m</a:t>
            </a:r>
            <a:r>
              <a:rPr lang="en-US" altLang="zh-CN" sz="2800" b="1" kern="100" dirty="0">
                <a:solidFill>
                  <a:srgbClr val="FF0000"/>
                </a:solidFill>
                <a:latin typeface="Times New Roman"/>
                <a:ea typeface="华文细黑"/>
                <a:cs typeface="Courier New"/>
              </a:rPr>
              <a:t>(</a:t>
            </a:r>
            <a:r>
              <a:rPr lang="en-US" altLang="zh-CN" sz="2800" b="1" kern="100" dirty="0" err="1">
                <a:solidFill>
                  <a:srgbClr val="FF0000"/>
                </a:solidFill>
                <a:latin typeface="Times New Roman"/>
                <a:ea typeface="华文细黑"/>
                <a:cs typeface="Courier New"/>
              </a:rPr>
              <a:t>NaCl</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0.50 </a:t>
            </a:r>
            <a:r>
              <a:rPr lang="en-US" altLang="zh-CN" sz="2800" b="1" kern="100" dirty="0" err="1">
                <a:solidFill>
                  <a:srgbClr val="FF0000"/>
                </a:solidFill>
                <a:latin typeface="Times New Roman"/>
                <a:ea typeface="华文细黑"/>
                <a:cs typeface="Courier New"/>
              </a:rPr>
              <a:t>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a:solidFill>
                  <a:srgbClr val="FF0000"/>
                </a:solidFill>
                <a:latin typeface="Times New Roman"/>
                <a:ea typeface="华文细黑"/>
                <a:cs typeface="Courier New"/>
              </a:rPr>
              <a:t>1</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0.5 L</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58.5 </a:t>
            </a:r>
            <a:r>
              <a:rPr lang="en-US" altLang="zh-CN" sz="2800" b="1" kern="100" dirty="0" err="1">
                <a:solidFill>
                  <a:srgbClr val="FF0000"/>
                </a:solidFill>
                <a:latin typeface="Times New Roman"/>
                <a:ea typeface="华文细黑"/>
                <a:cs typeface="Courier New"/>
              </a:rPr>
              <a:t>g·mol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a:solidFill>
                  <a:srgbClr val="FF0000"/>
                </a:solidFill>
                <a:latin typeface="Times New Roman"/>
                <a:ea typeface="华文细黑"/>
                <a:cs typeface="Courier New"/>
              </a:rPr>
              <a:t>1</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14.6 g</a:t>
            </a:r>
            <a:endParaRPr lang="zh-CN" altLang="en-US" sz="2800" b="1" dirty="0">
              <a:solidFill>
                <a:srgbClr val="FF0000"/>
              </a:solidFill>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75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4408" y="549474"/>
            <a:ext cx="11388152" cy="1979492"/>
          </a:xfrm>
          <a:prstGeom prst="rect">
            <a:avLst/>
          </a:prstGeom>
        </p:spPr>
        <p:txBody>
          <a:bodyPr wrap="square" lIns="121898" tIns="60948" rIns="121898" bIns="60948">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称量。</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宋体"/>
                <a:ea typeface="华文细黑"/>
                <a:cs typeface="Times New Roman"/>
              </a:rPr>
              <a:t>①</a:t>
            </a:r>
            <a:r>
              <a:rPr lang="zh-CN" altLang="zh-CN" sz="2800" kern="100" dirty="0">
                <a:solidFill>
                  <a:prstClr val="black"/>
                </a:solidFill>
                <a:latin typeface="Times New Roman"/>
                <a:ea typeface="华文细黑"/>
                <a:cs typeface="Times New Roman"/>
              </a:rPr>
              <a:t>天平调平之后，应将天平的游码调至某个位置，请在下图中用一根竖线标出游码左边缘所处的位置</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pic>
        <p:nvPicPr>
          <p:cNvPr id="24578" name="Picture 2" descr="HX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3521" y="2565698"/>
            <a:ext cx="6299877" cy="9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62558" y="3484959"/>
            <a:ext cx="11524006" cy="138499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称量过程中</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晶体应放于天平的</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左盘</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右盘</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称量完毕，将药品倒入烧杯中</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8" name="Rectangle 21">
            <a:hlinkClick r:id="rId3"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4"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cxnSp>
        <p:nvCxnSpPr>
          <p:cNvPr id="5" name="直接连接符 4"/>
          <p:cNvCxnSpPr/>
          <p:nvPr/>
        </p:nvCxnSpPr>
        <p:spPr>
          <a:xfrm>
            <a:off x="8053936" y="2623192"/>
            <a:ext cx="0" cy="84725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343080" y="3408039"/>
            <a:ext cx="1120278" cy="68683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smtClean="0">
                <a:solidFill>
                  <a:srgbClr val="FF0000"/>
                </a:solidFill>
                <a:latin typeface="Times New Roman"/>
                <a:ea typeface="华文细黑"/>
                <a:cs typeface="Times New Roman"/>
              </a:rPr>
              <a:t>左盘</a:t>
            </a:r>
            <a:endParaRPr lang="zh-CN" altLang="zh-CN" sz="2800" b="1" kern="100" dirty="0">
              <a:solidFill>
                <a:srgbClr val="FF0000"/>
              </a:solidFill>
              <a:latin typeface="宋体"/>
              <a:cs typeface="Courier New"/>
            </a:endParaRPr>
          </a:p>
        </p:txBody>
      </p:sp>
    </p:spTree>
    <p:extLst>
      <p:ext uri="{BB962C8B-B14F-4D97-AF65-F5344CB8AC3E}">
        <p14:creationId xmlns:p14="http://schemas.microsoft.com/office/powerpoint/2010/main" val="297274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blinds(horizontal)">
                                      <p:cBhvr>
                                        <p:cTn id="12" dur="75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6062" y="549474"/>
            <a:ext cx="11163760" cy="4001071"/>
          </a:xfrm>
          <a:prstGeom prst="rect">
            <a:avLst/>
          </a:prstGeom>
        </p:spPr>
        <p:txBody>
          <a:bodyPr wrap="square" lIns="121898" tIns="60948" rIns="121898" bIns="60948">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溶解、冷却。该步实验中需要使用玻璃棒，目的是</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(5)</a:t>
            </a:r>
            <a:r>
              <a:rPr lang="zh-CN" altLang="zh-CN" sz="2800" kern="100" dirty="0">
                <a:solidFill>
                  <a:prstClr val="black"/>
                </a:solidFill>
                <a:latin typeface="Times New Roman"/>
                <a:ea typeface="华文细黑"/>
                <a:cs typeface="Times New Roman"/>
              </a:rPr>
              <a:t>转移、洗涤。在转移时应使用玻璃棒引流，需要洗涤烧杯</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次是为了</a:t>
            </a:r>
            <a:r>
              <a:rPr lang="en-US" altLang="zh-CN" sz="2800" kern="100" dirty="0">
                <a:solidFill>
                  <a:prstClr val="black"/>
                </a:solidFill>
                <a:latin typeface="Times New Roman"/>
                <a:ea typeface="华文细黑"/>
                <a:cs typeface="Courier New"/>
              </a:rPr>
              <a:t>___________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(6)</a:t>
            </a:r>
            <a:r>
              <a:rPr lang="zh-CN" altLang="zh-CN" sz="2800" kern="100" dirty="0">
                <a:solidFill>
                  <a:prstClr val="black"/>
                </a:solidFill>
                <a:latin typeface="Times New Roman"/>
                <a:ea typeface="华文细黑"/>
                <a:cs typeface="Times New Roman"/>
              </a:rPr>
              <a:t>定容。向容量瓶中加水至液面接近刻度线</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处，</a:t>
            </a:r>
            <a:r>
              <a:rPr lang="zh-CN" altLang="zh-CN" sz="2800" kern="100" dirty="0" smtClean="0">
                <a:solidFill>
                  <a:prstClr val="black"/>
                </a:solidFill>
                <a:latin typeface="Times New Roman"/>
                <a:ea typeface="华文细黑"/>
                <a:cs typeface="Times New Roman"/>
              </a:rPr>
              <a:t>改用</a:t>
            </a:r>
            <a:r>
              <a:rPr lang="en-US" altLang="zh-CN" sz="2800" kern="100" dirty="0" smtClean="0">
                <a:solidFill>
                  <a:prstClr val="black"/>
                </a:solidFill>
                <a:latin typeface="Times New Roman"/>
                <a:ea typeface="华文细黑"/>
                <a:cs typeface="Courier New"/>
              </a:rPr>
              <a:t>______</a:t>
            </a:r>
            <a:r>
              <a:rPr lang="zh-CN" altLang="zh-CN" sz="2800" kern="100" dirty="0">
                <a:solidFill>
                  <a:prstClr val="black"/>
                </a:solidFill>
                <a:latin typeface="Times New Roman"/>
                <a:ea typeface="华文细黑"/>
                <a:cs typeface="Times New Roman"/>
              </a:rPr>
              <a:t>加水，使溶液凹液面与刻度线相切。</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(7)</a:t>
            </a:r>
            <a:r>
              <a:rPr lang="zh-CN" altLang="zh-CN" sz="2800" kern="100" dirty="0">
                <a:solidFill>
                  <a:prstClr val="black"/>
                </a:solidFill>
                <a:latin typeface="Times New Roman"/>
                <a:ea typeface="华文细黑"/>
                <a:cs typeface="Times New Roman"/>
              </a:rPr>
              <a:t>摇匀、装瓶</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8" name="Rectangle 21">
            <a:hlinkClick r:id="rId2"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7203181" y="-65499"/>
            <a:ext cx="4076601" cy="830997"/>
          </a:xfrm>
          <a:prstGeom prst="rect">
            <a:avLst/>
          </a:prstGeom>
        </p:spPr>
        <p:txBody>
          <a:bodyPr wrap="square">
            <a:spAutoFit/>
          </a:bodyPr>
          <a:lstStyle/>
          <a:p>
            <a:pPr algn="just">
              <a:lnSpc>
                <a:spcPct val="150000"/>
              </a:lnSpc>
              <a:spcAft>
                <a:spcPts val="0"/>
              </a:spcAft>
              <a:tabLst>
                <a:tab pos="1890395" algn="l"/>
              </a:tabLst>
            </a:pPr>
            <a:r>
              <a:rPr lang="zh-CN" altLang="zh-CN" sz="3200" b="1" kern="100" dirty="0" smtClean="0">
                <a:solidFill>
                  <a:srgbClr val="FF0000"/>
                </a:solidFill>
                <a:latin typeface="Times New Roman"/>
                <a:ea typeface="华文细黑"/>
                <a:cs typeface="Times New Roman"/>
              </a:rPr>
              <a:t>搅拌</a:t>
            </a:r>
            <a:r>
              <a:rPr lang="zh-CN" altLang="zh-CN" sz="3200" b="1" kern="100" dirty="0">
                <a:solidFill>
                  <a:srgbClr val="FF0000"/>
                </a:solidFill>
                <a:latin typeface="Times New Roman"/>
                <a:ea typeface="华文细黑"/>
                <a:cs typeface="Times New Roman"/>
              </a:rPr>
              <a:t>，加速</a:t>
            </a:r>
            <a:r>
              <a:rPr lang="en-US" altLang="zh-CN" sz="3200" b="1" kern="100" dirty="0" err="1">
                <a:solidFill>
                  <a:srgbClr val="FF0000"/>
                </a:solidFill>
                <a:latin typeface="Times New Roman"/>
                <a:ea typeface="华文细黑"/>
                <a:cs typeface="Courier New"/>
              </a:rPr>
              <a:t>NaCl</a:t>
            </a:r>
            <a:r>
              <a:rPr lang="zh-CN" altLang="zh-CN" sz="3200" b="1" kern="100" dirty="0" smtClean="0">
                <a:solidFill>
                  <a:srgbClr val="FF0000"/>
                </a:solidFill>
                <a:latin typeface="Times New Roman"/>
                <a:ea typeface="华文细黑"/>
                <a:cs typeface="Times New Roman"/>
              </a:rPr>
              <a:t>溶解</a:t>
            </a:r>
            <a:endParaRPr lang="zh-CN" altLang="zh-CN" sz="3200" b="1" kern="100" dirty="0">
              <a:solidFill>
                <a:srgbClr val="FF0000"/>
              </a:solidFill>
              <a:latin typeface="宋体"/>
              <a:cs typeface="Courier New"/>
            </a:endParaRPr>
          </a:p>
        </p:txBody>
      </p:sp>
      <p:sp>
        <p:nvSpPr>
          <p:cNvPr id="7" name="矩形 6"/>
          <p:cNvSpPr/>
          <p:nvPr/>
        </p:nvSpPr>
        <p:spPr>
          <a:xfrm>
            <a:off x="1290446" y="1662693"/>
            <a:ext cx="5164800" cy="830997"/>
          </a:xfrm>
          <a:prstGeom prst="rect">
            <a:avLst/>
          </a:prstGeom>
        </p:spPr>
        <p:txBody>
          <a:bodyPr wrap="square">
            <a:spAutoFit/>
          </a:bodyPr>
          <a:lstStyle/>
          <a:p>
            <a:pPr algn="just">
              <a:lnSpc>
                <a:spcPct val="150000"/>
              </a:lnSpc>
              <a:spcAft>
                <a:spcPts val="0"/>
              </a:spcAft>
              <a:tabLst>
                <a:tab pos="1890395" algn="l"/>
              </a:tabLst>
            </a:pPr>
            <a:r>
              <a:rPr lang="zh-CN" altLang="zh-CN" sz="3200" b="1" kern="100" dirty="0" smtClean="0">
                <a:solidFill>
                  <a:srgbClr val="FF0000"/>
                </a:solidFill>
                <a:latin typeface="Times New Roman"/>
                <a:ea typeface="华文细黑"/>
                <a:cs typeface="Times New Roman"/>
              </a:rPr>
              <a:t>保证</a:t>
            </a:r>
            <a:r>
              <a:rPr lang="zh-CN" altLang="zh-CN" sz="3200" b="1" kern="100" dirty="0">
                <a:solidFill>
                  <a:srgbClr val="FF0000"/>
                </a:solidFill>
                <a:latin typeface="Times New Roman"/>
                <a:ea typeface="华文细黑"/>
                <a:cs typeface="Times New Roman"/>
              </a:rPr>
              <a:t>溶质全部转入容量瓶</a:t>
            </a:r>
            <a:r>
              <a:rPr lang="zh-CN" altLang="zh-CN" sz="3200" b="1" kern="100" dirty="0" smtClean="0">
                <a:solidFill>
                  <a:srgbClr val="FF0000"/>
                </a:solidFill>
                <a:latin typeface="Times New Roman"/>
                <a:ea typeface="华文细黑"/>
                <a:cs typeface="Times New Roman"/>
              </a:rPr>
              <a:t>中</a:t>
            </a:r>
            <a:endParaRPr lang="zh-CN" altLang="zh-CN" sz="3200" b="1" kern="100" dirty="0">
              <a:solidFill>
                <a:srgbClr val="FF0000"/>
              </a:solidFill>
              <a:latin typeface="宋体"/>
              <a:cs typeface="Courier New"/>
            </a:endParaRPr>
          </a:p>
        </p:txBody>
      </p:sp>
      <p:sp>
        <p:nvSpPr>
          <p:cNvPr id="11" name="矩形 10"/>
          <p:cNvSpPr/>
          <p:nvPr/>
        </p:nvSpPr>
        <p:spPr>
          <a:xfrm>
            <a:off x="7463358" y="2382773"/>
            <a:ext cx="1656184" cy="830997"/>
          </a:xfrm>
          <a:prstGeom prst="rect">
            <a:avLst/>
          </a:prstGeom>
        </p:spPr>
        <p:txBody>
          <a:bodyPr wrap="square">
            <a:spAutoFit/>
          </a:bodyPr>
          <a:lstStyle/>
          <a:p>
            <a:pPr algn="just">
              <a:lnSpc>
                <a:spcPct val="150000"/>
              </a:lnSpc>
              <a:spcAft>
                <a:spcPts val="0"/>
              </a:spcAft>
              <a:tabLst>
                <a:tab pos="1890395" algn="l"/>
              </a:tabLst>
            </a:pPr>
            <a:r>
              <a:rPr lang="en-US" altLang="zh-CN" sz="3200" b="1" kern="100" dirty="0" smtClean="0">
                <a:solidFill>
                  <a:srgbClr val="FF0000"/>
                </a:solidFill>
                <a:latin typeface="Times New Roman"/>
                <a:ea typeface="华文细黑"/>
                <a:cs typeface="Courier New"/>
              </a:rPr>
              <a:t>1</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2 </a:t>
            </a:r>
            <a:r>
              <a:rPr lang="en-US" altLang="zh-CN" sz="3200" b="1" kern="100" dirty="0" smtClean="0">
                <a:solidFill>
                  <a:srgbClr val="FF0000"/>
                </a:solidFill>
                <a:latin typeface="Times New Roman"/>
                <a:ea typeface="华文细黑"/>
                <a:cs typeface="Courier New"/>
              </a:rPr>
              <a:t>cm</a:t>
            </a:r>
            <a:endParaRPr lang="zh-CN" altLang="zh-CN" sz="3200" b="1" kern="100" dirty="0">
              <a:solidFill>
                <a:srgbClr val="FF0000"/>
              </a:solidFill>
              <a:latin typeface="宋体"/>
              <a:cs typeface="Courier New"/>
            </a:endParaRPr>
          </a:p>
        </p:txBody>
      </p:sp>
      <p:sp>
        <p:nvSpPr>
          <p:cNvPr id="12" name="矩形 11"/>
          <p:cNvSpPr/>
          <p:nvPr/>
        </p:nvSpPr>
        <p:spPr>
          <a:xfrm>
            <a:off x="10343678" y="2349674"/>
            <a:ext cx="1872208" cy="830997"/>
          </a:xfrm>
          <a:prstGeom prst="rect">
            <a:avLst/>
          </a:prstGeom>
        </p:spPr>
        <p:txBody>
          <a:bodyPr wrap="square">
            <a:spAutoFit/>
          </a:bodyPr>
          <a:lstStyle/>
          <a:p>
            <a:pPr algn="just">
              <a:lnSpc>
                <a:spcPct val="150000"/>
              </a:lnSpc>
              <a:spcAft>
                <a:spcPts val="0"/>
              </a:spcAft>
              <a:tabLst>
                <a:tab pos="1890395" algn="l"/>
              </a:tabLst>
            </a:pPr>
            <a:r>
              <a:rPr lang="zh-CN" altLang="zh-CN" sz="3200" b="1" kern="100" dirty="0" smtClean="0">
                <a:solidFill>
                  <a:srgbClr val="FF0000"/>
                </a:solidFill>
                <a:latin typeface="Times New Roman"/>
                <a:ea typeface="华文细黑"/>
                <a:cs typeface="Times New Roman"/>
              </a:rPr>
              <a:t>胶</a:t>
            </a:r>
            <a:r>
              <a:rPr lang="zh-CN" altLang="zh-CN" sz="3200" b="1" kern="100" dirty="0">
                <a:solidFill>
                  <a:srgbClr val="FF0000"/>
                </a:solidFill>
                <a:latin typeface="Times New Roman"/>
                <a:ea typeface="华文细黑"/>
                <a:cs typeface="Times New Roman"/>
              </a:rPr>
              <a:t>头滴管</a:t>
            </a:r>
            <a:endParaRPr lang="zh-CN" altLang="zh-CN" sz="3200" b="1" kern="100" dirty="0">
              <a:solidFill>
                <a:srgbClr val="FF0000"/>
              </a:solidFill>
              <a:latin typeface="宋体"/>
              <a:cs typeface="Courier New"/>
            </a:endParaRP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94629" y="477466"/>
            <a:ext cx="11733225" cy="594006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题组二　误差分析</a:t>
            </a:r>
            <a:r>
              <a:rPr lang="en-US" altLang="zh-CN" sz="2800" b="1" kern="100" dirty="0">
                <a:solidFill>
                  <a:srgbClr val="0000FF"/>
                </a:solidFill>
                <a:latin typeface="Times New Roman"/>
                <a:cs typeface="Courier New"/>
              </a:rPr>
              <a:t>“10”</a:t>
            </a:r>
            <a:r>
              <a:rPr lang="zh-CN" altLang="zh-CN" sz="2800" b="1" kern="100" dirty="0">
                <a:solidFill>
                  <a:srgbClr val="0000FF"/>
                </a:solidFill>
                <a:latin typeface="Times New Roman"/>
                <a:cs typeface="Times New Roman"/>
              </a:rPr>
              <a:t>例</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偏小</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无影响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填空。</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450 mL 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溶液，用托盘天平称取</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1.8 </a:t>
            </a:r>
            <a:r>
              <a:rPr lang="en-US" altLang="zh-CN" sz="2800" kern="100" dirty="0" smtClean="0">
                <a:latin typeface="Times New Roman"/>
                <a:ea typeface="华文细黑"/>
                <a:cs typeface="Courier New"/>
              </a:rPr>
              <a:t>g</a:t>
            </a:r>
          </a:p>
          <a:p>
            <a:pPr algn="just">
              <a:lnSpc>
                <a:spcPct val="150000"/>
              </a:lnSpc>
              <a:spcAft>
                <a:spcPts val="0"/>
              </a:spcAft>
              <a:tabLst>
                <a:tab pos="1890395" algn="l"/>
              </a:tabLst>
            </a:pP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500 mL 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的硫酸铜溶液，用托盘天平称取胆矾</a:t>
            </a:r>
            <a:r>
              <a:rPr lang="en-US" altLang="zh-CN" sz="2800" kern="100" dirty="0">
                <a:latin typeface="Times New Roman"/>
                <a:ea typeface="华文细黑"/>
                <a:cs typeface="Courier New"/>
              </a:rPr>
              <a:t>8.0 </a:t>
            </a:r>
            <a:r>
              <a:rPr lang="en-US" altLang="zh-CN" sz="2800" kern="100" dirty="0" smtClean="0">
                <a:latin typeface="Times New Roman"/>
                <a:ea typeface="华文细黑"/>
                <a:cs typeface="Courier New"/>
              </a:rPr>
              <a:t>g_____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配制</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溶液时，天平的两个托盘上放两张质量相等的纸片，其他操作均正确</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配制一定物质的量浓度的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溶液，需称量</a:t>
            </a:r>
            <a:r>
              <a:rPr lang="zh-CN" altLang="zh-CN" sz="2800" kern="100" dirty="0" smtClean="0">
                <a:latin typeface="Times New Roman"/>
                <a:ea typeface="华文细黑"/>
                <a:cs typeface="Times New Roman"/>
              </a:rPr>
              <a:t>溶质</a:t>
            </a:r>
            <a:r>
              <a:rPr lang="en-US" altLang="zh-CN" sz="2800" kern="100" dirty="0" smtClean="0">
                <a:solidFill>
                  <a:srgbClr val="FF0000"/>
                </a:solidFill>
                <a:latin typeface="Times New Roman"/>
                <a:ea typeface="华文细黑"/>
                <a:cs typeface="Courier New"/>
              </a:rPr>
              <a:t>5.4 </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，称量时物码放置颠倒</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2" name="矩形 1"/>
          <p:cNvSpPr/>
          <p:nvPr/>
        </p:nvSpPr>
        <p:spPr>
          <a:xfrm>
            <a:off x="626677" y="2457089"/>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偏小</a:t>
            </a:r>
            <a:endParaRPr lang="zh-CN" altLang="en-US" sz="2800" b="1" kern="100" dirty="0">
              <a:solidFill>
                <a:srgbClr val="FF0000"/>
              </a:solidFill>
              <a:latin typeface="黑体"/>
              <a:ea typeface="黑体" pitchFamily="49" charset="-122"/>
              <a:cs typeface="Times New Roman"/>
            </a:endParaRPr>
          </a:p>
        </p:txBody>
      </p:sp>
      <p:sp>
        <p:nvSpPr>
          <p:cNvPr id="3" name="矩形 2"/>
          <p:cNvSpPr/>
          <p:nvPr/>
        </p:nvSpPr>
        <p:spPr>
          <a:xfrm>
            <a:off x="10851813" y="3105161"/>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偏小</a:t>
            </a:r>
            <a:endParaRPr lang="zh-CN" altLang="en-US" sz="2800" b="1" kern="100" dirty="0">
              <a:solidFill>
                <a:srgbClr val="FF0000"/>
              </a:solidFill>
              <a:latin typeface="Times New Roman"/>
              <a:ea typeface="华文细黑"/>
              <a:cs typeface="Times New Roman"/>
            </a:endParaRPr>
          </a:p>
        </p:txBody>
      </p:sp>
      <p:sp>
        <p:nvSpPr>
          <p:cNvPr id="4" name="矩形 3"/>
          <p:cNvSpPr/>
          <p:nvPr/>
        </p:nvSpPr>
        <p:spPr>
          <a:xfrm>
            <a:off x="1909848" y="4401305"/>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偏小</a:t>
            </a:r>
            <a:endParaRPr lang="zh-CN" altLang="en-US" sz="2800" b="1" kern="100" dirty="0">
              <a:solidFill>
                <a:srgbClr val="FF0000"/>
              </a:solidFill>
              <a:latin typeface="Times New Roman"/>
              <a:ea typeface="华文细黑"/>
              <a:cs typeface="Times New Roman"/>
            </a:endParaRPr>
          </a:p>
        </p:txBody>
      </p:sp>
      <p:sp>
        <p:nvSpPr>
          <p:cNvPr id="5" name="矩形 4"/>
          <p:cNvSpPr/>
          <p:nvPr/>
        </p:nvSpPr>
        <p:spPr>
          <a:xfrm>
            <a:off x="1601496" y="5697449"/>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偏小</a:t>
            </a:r>
            <a:endParaRPr lang="zh-CN" altLang="en-US" sz="2800" b="1" kern="100" dirty="0">
              <a:solidFill>
                <a:srgbClr val="FF0000"/>
              </a:solidFill>
              <a:latin typeface="Times New Roman"/>
              <a:ea typeface="华文细黑"/>
              <a:cs typeface="Times New Roman"/>
            </a:endParaRPr>
          </a:p>
        </p:txBody>
      </p:sp>
      <p:sp>
        <p:nvSpPr>
          <p:cNvPr id="12" name="Rectangle 21">
            <a:hlinkClick r:id="rId2"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b="1"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2206774" y="2303200"/>
            <a:ext cx="8771083" cy="830997"/>
          </a:xfrm>
          <a:prstGeom prst="rect">
            <a:avLst/>
          </a:prstGeom>
        </p:spPr>
        <p:txBody>
          <a:bodyPr wrap="square">
            <a:spAutoFit/>
          </a:bodyPr>
          <a:lstStyle/>
          <a:p>
            <a:pPr algn="just">
              <a:lnSpc>
                <a:spcPct val="150000"/>
              </a:lnSpc>
              <a:spcAft>
                <a:spcPts val="0"/>
              </a:spcAft>
              <a:tabLst>
                <a:tab pos="1890395" algn="l"/>
              </a:tabLst>
            </a:pPr>
            <a:r>
              <a:rPr lang="zh-CN" altLang="en-US" sz="3200" b="1" kern="100" dirty="0" smtClean="0">
                <a:solidFill>
                  <a:srgbClr val="FF0000"/>
                </a:solidFill>
                <a:latin typeface="Times New Roman"/>
                <a:ea typeface="华文细黑"/>
                <a:cs typeface="Times New Roman"/>
              </a:rPr>
              <a:t>用的是</a:t>
            </a:r>
            <a:r>
              <a:rPr lang="en-US" altLang="zh-CN" sz="3200" b="1" kern="100" dirty="0" smtClean="0">
                <a:solidFill>
                  <a:srgbClr val="FF0000"/>
                </a:solidFill>
                <a:latin typeface="Times New Roman"/>
                <a:ea typeface="华文细黑"/>
                <a:cs typeface="Times New Roman"/>
              </a:rPr>
              <a:t>500mL</a:t>
            </a:r>
            <a:r>
              <a:rPr lang="zh-CN" altLang="en-US" sz="3200" b="1" kern="100" dirty="0" smtClean="0">
                <a:solidFill>
                  <a:srgbClr val="FF0000"/>
                </a:solidFill>
                <a:latin typeface="Times New Roman"/>
                <a:ea typeface="华文细黑"/>
                <a:cs typeface="Times New Roman"/>
              </a:rPr>
              <a:t>容量瓶，</a:t>
            </a:r>
            <a:r>
              <a:rPr lang="en-US" altLang="zh-CN" sz="3200" b="1" kern="100" dirty="0" err="1" smtClean="0">
                <a:solidFill>
                  <a:srgbClr val="FF0000"/>
                </a:solidFill>
                <a:latin typeface="Times New Roman"/>
                <a:ea typeface="华文细黑"/>
                <a:cs typeface="Times New Roman"/>
              </a:rPr>
              <a:t>NaOH</a:t>
            </a:r>
            <a:r>
              <a:rPr lang="zh-CN" altLang="en-US" sz="3200" b="1" kern="100" dirty="0" smtClean="0">
                <a:solidFill>
                  <a:srgbClr val="FF0000"/>
                </a:solidFill>
                <a:latin typeface="Times New Roman"/>
                <a:ea typeface="华文细黑"/>
                <a:cs typeface="Times New Roman"/>
              </a:rPr>
              <a:t>应该称取</a:t>
            </a:r>
            <a:r>
              <a:rPr lang="en-US" altLang="zh-CN" sz="3200" b="1" kern="100" dirty="0" smtClean="0">
                <a:solidFill>
                  <a:srgbClr val="FF0000"/>
                </a:solidFill>
                <a:latin typeface="Times New Roman"/>
                <a:ea typeface="华文细黑"/>
                <a:cs typeface="Times New Roman"/>
              </a:rPr>
              <a:t> 2.0g</a:t>
            </a:r>
            <a:r>
              <a:rPr lang="zh-CN" altLang="en-US" sz="3200" b="1" kern="100" dirty="0" smtClean="0">
                <a:solidFill>
                  <a:srgbClr val="FF0000"/>
                </a:solidFill>
                <a:latin typeface="Times New Roman"/>
                <a:ea typeface="华文细黑"/>
                <a:cs typeface="Times New Roman"/>
              </a:rPr>
              <a:t>。</a:t>
            </a:r>
            <a:endParaRPr lang="zh-CN" altLang="zh-CN" sz="3200" b="1" kern="100" dirty="0">
              <a:solidFill>
                <a:srgbClr val="FF0000"/>
              </a:solidFill>
              <a:latin typeface="宋体"/>
              <a:cs typeface="Courier New"/>
            </a:endParaRPr>
          </a:p>
        </p:txBody>
      </p:sp>
      <p:sp>
        <p:nvSpPr>
          <p:cNvPr id="11" name="矩形 10"/>
          <p:cNvSpPr/>
          <p:nvPr/>
        </p:nvSpPr>
        <p:spPr>
          <a:xfrm>
            <a:off x="3574926" y="4247416"/>
            <a:ext cx="8771083" cy="830997"/>
          </a:xfrm>
          <a:prstGeom prst="rect">
            <a:avLst/>
          </a:prstGeom>
        </p:spPr>
        <p:txBody>
          <a:bodyPr wrap="square">
            <a:spAutoFit/>
          </a:bodyPr>
          <a:lstStyle/>
          <a:p>
            <a:pPr algn="just">
              <a:lnSpc>
                <a:spcPct val="150000"/>
              </a:lnSpc>
              <a:spcAft>
                <a:spcPts val="0"/>
              </a:spcAft>
              <a:tabLst>
                <a:tab pos="1890395" algn="l"/>
              </a:tabLst>
            </a:pPr>
            <a:r>
              <a:rPr lang="en-US" altLang="zh-CN" sz="3200" b="1" kern="100" dirty="0" err="1" smtClean="0">
                <a:solidFill>
                  <a:srgbClr val="FF0000"/>
                </a:solidFill>
                <a:latin typeface="Times New Roman"/>
                <a:ea typeface="华文细黑"/>
                <a:cs typeface="Times New Roman"/>
              </a:rPr>
              <a:t>NaOH</a:t>
            </a:r>
            <a:r>
              <a:rPr lang="zh-CN" altLang="en-US" sz="3200" b="1" kern="100" dirty="0" smtClean="0">
                <a:solidFill>
                  <a:srgbClr val="FF0000"/>
                </a:solidFill>
                <a:latin typeface="Times New Roman"/>
                <a:ea typeface="华文细黑"/>
                <a:cs typeface="Times New Roman"/>
              </a:rPr>
              <a:t>固体吸水，导致实际质量偏小</a:t>
            </a:r>
            <a:endParaRPr lang="zh-CN" altLang="zh-CN" sz="3200" b="1" kern="100" dirty="0">
              <a:solidFill>
                <a:srgbClr val="FF0000"/>
              </a:solidFill>
              <a:latin typeface="宋体"/>
              <a:cs typeface="Courier New"/>
            </a:endParaRPr>
          </a:p>
        </p:txBody>
      </p:sp>
      <p:sp>
        <p:nvSpPr>
          <p:cNvPr id="15" name="矩形 14"/>
          <p:cNvSpPr/>
          <p:nvPr/>
        </p:nvSpPr>
        <p:spPr>
          <a:xfrm>
            <a:off x="9623598" y="837506"/>
            <a:ext cx="2736304" cy="830997"/>
          </a:xfrm>
          <a:prstGeom prst="rect">
            <a:avLst/>
          </a:prstGeom>
        </p:spPr>
        <p:txBody>
          <a:bodyPr wrap="square">
            <a:spAutoFit/>
          </a:bodyPr>
          <a:lstStyle/>
          <a:p>
            <a:pPr algn="just">
              <a:lnSpc>
                <a:spcPct val="150000"/>
              </a:lnSpc>
              <a:tabLst>
                <a:tab pos="1890395" algn="l"/>
              </a:tabLst>
            </a:pPr>
            <a:r>
              <a:rPr lang="en-US" altLang="zh-CN" sz="3200" b="1" kern="100" dirty="0" smtClean="0">
                <a:solidFill>
                  <a:srgbClr val="FF0000"/>
                </a:solidFill>
                <a:latin typeface="Times New Roman"/>
                <a:ea typeface="华文细黑"/>
                <a:cs typeface="Times New Roman"/>
              </a:rPr>
              <a:t>CuSO</a:t>
            </a:r>
            <a:r>
              <a:rPr lang="en-US" altLang="zh-CN" sz="3200" b="1" kern="100" baseline="-25000" dirty="0" smtClean="0">
                <a:solidFill>
                  <a:srgbClr val="FF0000"/>
                </a:solidFill>
                <a:latin typeface="Times New Roman"/>
                <a:ea typeface="华文细黑"/>
                <a:cs typeface="Times New Roman"/>
              </a:rPr>
              <a:t>4</a:t>
            </a:r>
            <a:r>
              <a:rPr lang="en-US" altLang="zh-CN" sz="3200" b="1" kern="100" dirty="0" smtClean="0">
                <a:solidFill>
                  <a:srgbClr val="FF0000"/>
                </a:solidFill>
                <a:latin typeface="Times New Roman"/>
                <a:ea typeface="华文细黑"/>
                <a:cs typeface="Times New Roman"/>
              </a:rPr>
              <a:t>·5H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a:t>
            </a:r>
            <a:endParaRPr lang="zh-CN" altLang="zh-CN" sz="3200" b="1" kern="100" dirty="0">
              <a:solidFill>
                <a:srgbClr val="FF0000"/>
              </a:solidFill>
              <a:latin typeface="宋体"/>
              <a:cs typeface="Courier New"/>
            </a:endParaRPr>
          </a:p>
        </p:txBody>
      </p:sp>
      <p:cxnSp>
        <p:nvCxnSpPr>
          <p:cNvPr id="7" name="曲线连接符 6"/>
          <p:cNvCxnSpPr/>
          <p:nvPr/>
        </p:nvCxnSpPr>
        <p:spPr>
          <a:xfrm rot="5400000" flipH="1" flipV="1">
            <a:off x="9717514" y="1909611"/>
            <a:ext cx="1626260" cy="1066227"/>
          </a:xfrm>
          <a:prstGeom prst="curvedConnector3">
            <a:avLst>
              <a:gd name="adj1" fmla="val 37505"/>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043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linds(horizontal)">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linds(horizontal)">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10" grpId="0"/>
      <p:bldP spid="11"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550590" y="834974"/>
            <a:ext cx="10943790" cy="2708410"/>
          </a:xfrm>
          <a:prstGeom prst="rect">
            <a:avLst/>
          </a:prstGeom>
        </p:spPr>
        <p:txBody>
          <a:bodyPr wrap="square" lIns="121898" tIns="60948" rIns="121898" bIns="60948">
            <a:spAutoFit/>
          </a:bodyPr>
          <a:lstStyle/>
          <a:p>
            <a:pPr algn="just">
              <a:lnSpc>
                <a:spcPct val="20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概念：</a:t>
            </a:r>
            <a:r>
              <a:rPr lang="zh-CN" altLang="zh-CN" sz="2800" kern="100" dirty="0" smtClean="0">
                <a:latin typeface="Times New Roman"/>
                <a:ea typeface="华文细黑"/>
                <a:cs typeface="Times New Roman"/>
              </a:rPr>
              <a:t>表示</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物质</a:t>
            </a:r>
            <a:r>
              <a:rPr lang="zh-CN" altLang="zh-CN" sz="2800" kern="100" dirty="0">
                <a:latin typeface="Times New Roman"/>
                <a:ea typeface="华文细黑"/>
                <a:cs typeface="Times New Roman"/>
              </a:rPr>
              <a:t>的量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表达式：</a:t>
            </a:r>
            <a:r>
              <a:rPr lang="en-US" altLang="zh-CN" sz="2800" i="1" kern="100" dirty="0" err="1">
                <a:latin typeface="Times New Roman"/>
                <a:ea typeface="华文细黑"/>
                <a:cs typeface="Courier New"/>
              </a:rPr>
              <a:t>c</a:t>
            </a:r>
            <a:r>
              <a:rPr lang="en-US" altLang="zh-CN" sz="2800" kern="100" baseline="-25000" dirty="0" err="1">
                <a:latin typeface="Times New Roman"/>
                <a:ea typeface="华文细黑"/>
                <a:cs typeface="Courier New"/>
              </a:rPr>
              <a:t>B</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单位</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或</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/L)</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2681802" y="1068044"/>
            <a:ext cx="4732386"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单位体积</a:t>
            </a:r>
            <a:r>
              <a:rPr lang="zh-CN" altLang="zh-CN" sz="2800" kern="100" dirty="0">
                <a:solidFill>
                  <a:srgbClr val="FF0000"/>
                </a:solidFill>
                <a:latin typeface="Times New Roman"/>
                <a:ea typeface="华文细黑"/>
                <a:cs typeface="Times New Roman"/>
              </a:rPr>
              <a:t>溶液</a:t>
            </a:r>
            <a:r>
              <a:rPr lang="zh-CN" altLang="zh-CN" sz="2800" kern="100" dirty="0">
                <a:solidFill>
                  <a:srgbClr val="0000FF"/>
                </a:solidFill>
                <a:latin typeface="Times New Roman"/>
                <a:ea typeface="华文细黑"/>
                <a:cs typeface="Times New Roman"/>
              </a:rPr>
              <a:t>中所含溶质</a:t>
            </a:r>
            <a:r>
              <a:rPr lang="en-US" altLang="zh-CN" sz="2800" kern="100" dirty="0">
                <a:solidFill>
                  <a:srgbClr val="0000FF"/>
                </a:solidFill>
                <a:latin typeface="Times New Roman"/>
                <a:ea typeface="华文细黑"/>
                <a:cs typeface="Times New Roman"/>
              </a:rPr>
              <a:t>B</a:t>
            </a:r>
            <a:r>
              <a:rPr lang="zh-CN" altLang="zh-CN" sz="2800" kern="100" dirty="0">
                <a:solidFill>
                  <a:srgbClr val="0000FF"/>
                </a:solidFill>
                <a:latin typeface="Times New Roman"/>
                <a:ea typeface="华文细黑"/>
                <a:cs typeface="Times New Roman"/>
              </a:rPr>
              <a:t>的</a:t>
            </a:r>
            <a:endParaRPr lang="zh-CN" altLang="en-US" sz="2800" kern="100" dirty="0">
              <a:solidFill>
                <a:srgbClr val="0000FF"/>
              </a:solidFill>
              <a:latin typeface="Times New Roman"/>
              <a:ea typeface="华文细黑"/>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827827564"/>
              </p:ext>
            </p:extLst>
          </p:nvPr>
        </p:nvGraphicFramePr>
        <p:xfrm>
          <a:off x="3288728" y="1554661"/>
          <a:ext cx="611188" cy="1220787"/>
        </p:xfrm>
        <a:graphic>
          <a:graphicData uri="http://schemas.openxmlformats.org/presentationml/2006/ole">
            <mc:AlternateContent xmlns:mc="http://schemas.openxmlformats.org/markup-compatibility/2006">
              <mc:Choice xmlns:v="urn:schemas-microsoft-com:vml" Requires="v">
                <p:oleObj spid="_x0000_s1292" name="文档" r:id="rId4" imgW="610966" imgH="1220804" progId="Word.Document.12">
                  <p:embed/>
                </p:oleObj>
              </mc:Choice>
              <mc:Fallback>
                <p:oleObj name="文档" r:id="rId4" imgW="610966" imgH="1220804" progId="Word.Document.12">
                  <p:embed/>
                  <p:pic>
                    <p:nvPicPr>
                      <p:cNvPr id="0" name=""/>
                      <p:cNvPicPr/>
                      <p:nvPr/>
                    </p:nvPicPr>
                    <p:blipFill>
                      <a:blip r:embed="rId5"/>
                      <a:stretch>
                        <a:fillRect/>
                      </a:stretch>
                    </p:blipFill>
                    <p:spPr>
                      <a:xfrm>
                        <a:off x="3288728" y="1554661"/>
                        <a:ext cx="611188" cy="1220787"/>
                      </a:xfrm>
                      <a:prstGeom prst="rect">
                        <a:avLst/>
                      </a:prstGeom>
                    </p:spPr>
                  </p:pic>
                </p:oleObj>
              </mc:Fallback>
            </mc:AlternateContent>
          </a:graphicData>
        </a:graphic>
      </p:graphicFrame>
      <p:sp>
        <p:nvSpPr>
          <p:cNvPr id="6" name="矩形 5"/>
          <p:cNvSpPr/>
          <p:nvPr/>
        </p:nvSpPr>
        <p:spPr>
          <a:xfrm>
            <a:off x="2053947" y="2782783"/>
            <a:ext cx="1410964" cy="523220"/>
          </a:xfrm>
          <a:prstGeom prst="rect">
            <a:avLst/>
          </a:prstGeom>
        </p:spPr>
        <p:txBody>
          <a:bodyPr wrap="none">
            <a:spAutoFit/>
          </a:bodyPr>
          <a:lstStyle/>
          <a:p>
            <a:r>
              <a:rPr lang="en-US" altLang="zh-CN" sz="2800" kern="100" dirty="0" err="1">
                <a:solidFill>
                  <a:srgbClr val="0000FF"/>
                </a:solidFill>
                <a:latin typeface="Times New Roman"/>
                <a:ea typeface="华文细黑"/>
                <a:cs typeface="Courier New"/>
              </a:rPr>
              <a:t>mol·L</a:t>
            </a:r>
            <a:r>
              <a:rPr lang="zh-CN" altLang="zh-CN" sz="2800" kern="100" baseline="30000" dirty="0">
                <a:solidFill>
                  <a:srgbClr val="0000FF"/>
                </a:solidFill>
                <a:latin typeface="Times New Roman"/>
                <a:ea typeface="华文细黑"/>
                <a:cs typeface="Times New Roman"/>
              </a:rPr>
              <a:t>－</a:t>
            </a:r>
            <a:r>
              <a:rPr lang="en-US" altLang="zh-CN" sz="2800" kern="100" baseline="30000" dirty="0">
                <a:solidFill>
                  <a:srgbClr val="0000FF"/>
                </a:solidFill>
                <a:latin typeface="Times New Roman"/>
                <a:ea typeface="华文细黑"/>
                <a:cs typeface="Courier New"/>
              </a:rPr>
              <a:t>1</a:t>
            </a:r>
            <a:endParaRPr lang="zh-CN" altLang="en-US" dirty="0">
              <a:solidFill>
                <a:srgbClr val="0000FF"/>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19956" y="549474"/>
            <a:ext cx="11502034" cy="4647402"/>
          </a:xfrm>
          <a:prstGeom prst="rect">
            <a:avLst/>
          </a:prstGeom>
        </p:spPr>
        <p:txBody>
          <a:bodyPr wrap="square" lIns="121898" tIns="60948" rIns="121898" bIns="60948">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(5)</a:t>
            </a:r>
            <a:r>
              <a:rPr lang="zh-CN" altLang="zh-CN" sz="2800" kern="100" dirty="0">
                <a:solidFill>
                  <a:prstClr val="black"/>
                </a:solidFill>
                <a:latin typeface="Times New Roman"/>
                <a:ea typeface="华文细黑"/>
                <a:cs typeface="Times New Roman"/>
              </a:rPr>
              <a:t>用量筒量取浓硫酸时，仰视读数</a:t>
            </a:r>
            <a:r>
              <a:rPr lang="en-US" altLang="zh-CN" sz="2800" kern="100" dirty="0" smtClean="0">
                <a:solidFill>
                  <a:prstClr val="black"/>
                </a:solidFill>
                <a:latin typeface="Times New Roman"/>
                <a:ea typeface="华文细黑"/>
                <a:cs typeface="Courier New"/>
              </a:rPr>
              <a:t>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(6)</a:t>
            </a:r>
            <a:r>
              <a:rPr lang="zh-CN" altLang="zh-CN" sz="2800" kern="100" dirty="0">
                <a:solidFill>
                  <a:prstClr val="black"/>
                </a:solidFill>
                <a:latin typeface="Times New Roman"/>
                <a:ea typeface="华文细黑"/>
                <a:cs typeface="Times New Roman"/>
              </a:rPr>
              <a:t>配制</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溶液时，将称量好的</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固体放入小烧杯中溶解，未经冷却立即转移到容量瓶中并定容</a:t>
            </a:r>
            <a:r>
              <a:rPr lang="en-US" altLang="zh-CN" sz="2800" kern="100" dirty="0" smtClean="0">
                <a:solidFill>
                  <a:prstClr val="black"/>
                </a:solidFill>
                <a:latin typeface="Times New Roman"/>
                <a:ea typeface="华文细黑"/>
                <a:cs typeface="Courier New"/>
              </a:rPr>
              <a:t>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(7)</a:t>
            </a:r>
            <a:r>
              <a:rPr lang="zh-CN" altLang="zh-CN" sz="2800" kern="100" dirty="0">
                <a:solidFill>
                  <a:prstClr val="black"/>
                </a:solidFill>
                <a:latin typeface="Times New Roman"/>
                <a:ea typeface="华文细黑"/>
                <a:cs typeface="Times New Roman"/>
              </a:rPr>
              <a:t>定容时，加水超过刻度线，用胶头滴管吸取多余的液体至刻度线</a:t>
            </a:r>
            <a:r>
              <a:rPr lang="en-US" altLang="zh-CN" sz="2800" kern="100" dirty="0" smtClean="0">
                <a:solidFill>
                  <a:prstClr val="black"/>
                </a:solidFill>
                <a:latin typeface="Times New Roman"/>
                <a:ea typeface="华文细黑"/>
                <a:cs typeface="Courier New"/>
              </a:rPr>
              <a:t>____</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(8)</a:t>
            </a:r>
            <a:r>
              <a:rPr lang="zh-CN" altLang="zh-CN" sz="2800" kern="100" dirty="0">
                <a:solidFill>
                  <a:prstClr val="black"/>
                </a:solidFill>
                <a:latin typeface="Times New Roman"/>
                <a:ea typeface="华文细黑"/>
                <a:cs typeface="Times New Roman"/>
              </a:rPr>
              <a:t>定容摇匀后，发现液面下降，继续加水至刻度线</a:t>
            </a:r>
            <a:r>
              <a:rPr lang="en-US" altLang="zh-CN" sz="2800" kern="100" dirty="0" smtClean="0">
                <a:solidFill>
                  <a:prstClr val="black"/>
                </a:solidFill>
                <a:latin typeface="Times New Roman"/>
                <a:ea typeface="华文细黑"/>
                <a:cs typeface="Courier New"/>
              </a:rPr>
              <a:t>____</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(9)</a:t>
            </a:r>
            <a:r>
              <a:rPr lang="zh-CN" altLang="zh-CN" sz="2800" kern="100" dirty="0">
                <a:solidFill>
                  <a:prstClr val="black"/>
                </a:solidFill>
                <a:latin typeface="Times New Roman"/>
                <a:ea typeface="华文细黑"/>
                <a:cs typeface="Times New Roman"/>
              </a:rPr>
              <a:t>定容时仰视刻度线</a:t>
            </a:r>
            <a:r>
              <a:rPr lang="en-US" altLang="zh-CN" sz="2800" kern="100" dirty="0" smtClean="0">
                <a:solidFill>
                  <a:prstClr val="black"/>
                </a:solidFill>
                <a:latin typeface="Times New Roman"/>
                <a:ea typeface="华文细黑"/>
                <a:cs typeface="Courier New"/>
              </a:rPr>
              <a:t>____</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定容摇匀后少量溶液外流</a:t>
            </a:r>
            <a:r>
              <a:rPr lang="en-US" altLang="zh-CN" sz="2800" kern="100" dirty="0">
                <a:solidFill>
                  <a:prstClr val="black"/>
                </a:solidFill>
                <a:latin typeface="Times New Roman"/>
                <a:ea typeface="华文细黑"/>
                <a:cs typeface="Courier New"/>
              </a:rPr>
              <a:t>________</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2" name="矩形 1"/>
          <p:cNvSpPr/>
          <p:nvPr/>
        </p:nvSpPr>
        <p:spPr>
          <a:xfrm>
            <a:off x="5673318" y="640613"/>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偏大</a:t>
            </a:r>
            <a:endParaRPr lang="zh-CN" altLang="en-US" sz="2800" b="1" kern="100" dirty="0">
              <a:solidFill>
                <a:srgbClr val="FF0000"/>
              </a:solidFill>
              <a:latin typeface="Times New Roman"/>
              <a:ea typeface="华文细黑"/>
              <a:cs typeface="Times New Roman"/>
            </a:endParaRPr>
          </a:p>
        </p:txBody>
      </p:sp>
      <p:sp>
        <p:nvSpPr>
          <p:cNvPr id="3" name="矩形 2"/>
          <p:cNvSpPr/>
          <p:nvPr/>
        </p:nvSpPr>
        <p:spPr>
          <a:xfrm>
            <a:off x="4884043" y="1948073"/>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偏大</a:t>
            </a:r>
            <a:endParaRPr lang="zh-CN" altLang="en-US" sz="2800" b="1" kern="100" dirty="0">
              <a:solidFill>
                <a:srgbClr val="FF0000"/>
              </a:solidFill>
              <a:latin typeface="Times New Roman"/>
              <a:ea typeface="华文细黑"/>
              <a:cs typeface="Times New Roman"/>
            </a:endParaRPr>
          </a:p>
        </p:txBody>
      </p:sp>
      <p:sp>
        <p:nvSpPr>
          <p:cNvPr id="4" name="矩形 3"/>
          <p:cNvSpPr/>
          <p:nvPr/>
        </p:nvSpPr>
        <p:spPr>
          <a:xfrm>
            <a:off x="10802505" y="2543301"/>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偏小</a:t>
            </a:r>
            <a:endParaRPr lang="zh-CN" altLang="en-US" sz="2800" b="1" kern="100" dirty="0">
              <a:solidFill>
                <a:srgbClr val="FF0000"/>
              </a:solidFill>
              <a:latin typeface="Times New Roman"/>
              <a:ea typeface="华文细黑"/>
              <a:cs typeface="Times New Roman"/>
            </a:endParaRPr>
          </a:p>
        </p:txBody>
      </p:sp>
      <p:sp>
        <p:nvSpPr>
          <p:cNvPr id="5" name="矩形 4"/>
          <p:cNvSpPr/>
          <p:nvPr/>
        </p:nvSpPr>
        <p:spPr>
          <a:xfrm>
            <a:off x="8183438" y="3201533"/>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偏小</a:t>
            </a:r>
            <a:endParaRPr lang="zh-CN" altLang="en-US" sz="2800" b="1" kern="100" dirty="0">
              <a:solidFill>
                <a:srgbClr val="FF0000"/>
              </a:solidFill>
              <a:latin typeface="Times New Roman"/>
              <a:ea typeface="华文细黑"/>
              <a:cs typeface="Times New Roman"/>
            </a:endParaRPr>
          </a:p>
        </p:txBody>
      </p:sp>
      <p:sp>
        <p:nvSpPr>
          <p:cNvPr id="6" name="矩形 5"/>
          <p:cNvSpPr/>
          <p:nvPr/>
        </p:nvSpPr>
        <p:spPr>
          <a:xfrm>
            <a:off x="3533398" y="3843007"/>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偏小</a:t>
            </a:r>
            <a:endParaRPr lang="zh-CN" altLang="en-US" sz="2800" b="1" kern="100" dirty="0">
              <a:solidFill>
                <a:srgbClr val="FF0000"/>
              </a:solidFill>
              <a:latin typeface="Times New Roman"/>
              <a:ea typeface="华文细黑"/>
              <a:cs typeface="Times New Roman"/>
            </a:endParaRPr>
          </a:p>
        </p:txBody>
      </p:sp>
      <p:sp>
        <p:nvSpPr>
          <p:cNvPr id="7" name="矩形 6"/>
          <p:cNvSpPr/>
          <p:nvPr/>
        </p:nvSpPr>
        <p:spPr>
          <a:xfrm>
            <a:off x="4935810" y="4478245"/>
            <a:ext cx="1261884"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无影响</a:t>
            </a:r>
            <a:endParaRPr lang="zh-CN" altLang="en-US" sz="2800" b="1" kern="100" dirty="0">
              <a:solidFill>
                <a:srgbClr val="FF0000"/>
              </a:solidFill>
              <a:latin typeface="Times New Roman"/>
              <a:ea typeface="华文细黑"/>
              <a:cs typeface="Times New Roman"/>
            </a:endParaRPr>
          </a:p>
        </p:txBody>
      </p:sp>
      <p:sp>
        <p:nvSpPr>
          <p:cNvPr id="13" name="Rectangle 21">
            <a:hlinkClick r:id="rId2"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b="1"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b="1"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12" name="Picture 2" descr="HX9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9222" y="3861842"/>
            <a:ext cx="3740757" cy="2590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6969099" y="409036"/>
            <a:ext cx="3179088" cy="830997"/>
          </a:xfrm>
          <a:prstGeom prst="rect">
            <a:avLst/>
          </a:prstGeom>
        </p:spPr>
        <p:txBody>
          <a:bodyPr wrap="square">
            <a:spAutoFit/>
          </a:bodyPr>
          <a:lstStyle/>
          <a:p>
            <a:pPr algn="just">
              <a:lnSpc>
                <a:spcPct val="150000"/>
              </a:lnSpc>
              <a:spcAft>
                <a:spcPts val="0"/>
              </a:spcAft>
              <a:tabLst>
                <a:tab pos="1890395" algn="l"/>
              </a:tabLst>
            </a:pPr>
            <a:r>
              <a:rPr lang="zh-CN" altLang="en-US" sz="3200" b="1" kern="100" dirty="0" smtClean="0">
                <a:solidFill>
                  <a:srgbClr val="FF0000"/>
                </a:solidFill>
                <a:latin typeface="Times New Roman"/>
                <a:ea typeface="华文细黑"/>
                <a:cs typeface="Times New Roman"/>
              </a:rPr>
              <a:t>仰视的是刻度线</a:t>
            </a:r>
            <a:endParaRPr lang="zh-CN" altLang="zh-CN" sz="3200" b="1" kern="100" dirty="0">
              <a:solidFill>
                <a:srgbClr val="FF0000"/>
              </a:solidFill>
              <a:latin typeface="宋体"/>
              <a:cs typeface="Courier New"/>
            </a:endParaRPr>
          </a:p>
        </p:txBody>
      </p:sp>
      <p:sp>
        <p:nvSpPr>
          <p:cNvPr id="17" name="矩形 16"/>
          <p:cNvSpPr/>
          <p:nvPr/>
        </p:nvSpPr>
        <p:spPr>
          <a:xfrm>
            <a:off x="5909662" y="1773610"/>
            <a:ext cx="6450240" cy="830997"/>
          </a:xfrm>
          <a:prstGeom prst="rect">
            <a:avLst/>
          </a:prstGeom>
        </p:spPr>
        <p:txBody>
          <a:bodyPr wrap="square">
            <a:spAutoFit/>
          </a:bodyPr>
          <a:lstStyle/>
          <a:p>
            <a:pPr algn="just">
              <a:lnSpc>
                <a:spcPct val="150000"/>
              </a:lnSpc>
              <a:spcAft>
                <a:spcPts val="0"/>
              </a:spcAft>
              <a:tabLst>
                <a:tab pos="1890395" algn="l"/>
              </a:tabLst>
            </a:pPr>
            <a:r>
              <a:rPr lang="zh-CN" altLang="en-US" sz="3200" b="1" kern="100" dirty="0" smtClean="0">
                <a:solidFill>
                  <a:srgbClr val="FF0000"/>
                </a:solidFill>
                <a:latin typeface="宋体"/>
                <a:cs typeface="Courier New"/>
              </a:rPr>
              <a:t>水的体积膨胀，实际溶液体积偏小</a:t>
            </a:r>
            <a:endParaRPr lang="zh-CN" altLang="zh-CN" sz="3200" b="1" kern="100" dirty="0">
              <a:solidFill>
                <a:srgbClr val="FF0000"/>
              </a:solidFill>
              <a:latin typeface="宋体"/>
              <a:cs typeface="Courier New"/>
            </a:endParaRPr>
          </a:p>
        </p:txBody>
      </p:sp>
      <p:pic>
        <p:nvPicPr>
          <p:cNvPr id="18" name="Picture 3" descr="HX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5566" y="3697299"/>
            <a:ext cx="3856268" cy="279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34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linds(horizont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linds(horizontal)">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blinds(horizontal)">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blinds(horizontal)">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16"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910781"/>
            <a:ext cx="11185087"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solidFill>
                  <a:srgbClr val="FF0000"/>
                </a:solidFill>
                <a:latin typeface="Times New Roman"/>
                <a:ea typeface="华文细黑"/>
                <a:cs typeface="Times New Roman"/>
              </a:rPr>
              <a:t>质量百分比浓度、体积比浓度</a:t>
            </a:r>
            <a:r>
              <a:rPr lang="zh-CN" altLang="zh-CN" sz="2800" kern="100" dirty="0">
                <a:latin typeface="Times New Roman"/>
                <a:ea typeface="华文细黑"/>
                <a:cs typeface="Times New Roman"/>
              </a:rPr>
              <a:t>的配制</a:t>
            </a:r>
            <a:endParaRPr lang="zh-CN" altLang="zh-CN" sz="2800" i="1"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100 g 10%</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溶液。用托盘天平称取</a:t>
            </a:r>
            <a:r>
              <a:rPr lang="en-US" altLang="zh-CN" sz="2800" kern="100" dirty="0">
                <a:latin typeface="Times New Roman"/>
                <a:ea typeface="华文细黑"/>
                <a:cs typeface="Courier New"/>
              </a:rPr>
              <a:t>10 g </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固体，放入</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的烧杯中，再用</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量筒量取</a:t>
            </a:r>
            <a:r>
              <a:rPr lang="en-US" altLang="zh-CN" sz="2800" kern="100" dirty="0">
                <a:latin typeface="Times New Roman"/>
                <a:ea typeface="华文细黑"/>
                <a:cs typeface="Courier New"/>
              </a:rPr>
              <a:t>90 mL</a:t>
            </a:r>
            <a:r>
              <a:rPr lang="zh-CN" altLang="zh-CN" sz="2800" kern="100" dirty="0">
                <a:latin typeface="Times New Roman"/>
                <a:ea typeface="华文细黑"/>
                <a:cs typeface="Times New Roman"/>
              </a:rPr>
              <a:t>的水注入烧杯中，然后用玻璃棒搅拌使之溶解。</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用浓硫酸配制</a:t>
            </a:r>
            <a:r>
              <a:rPr lang="en-US" altLang="zh-CN" sz="2800" kern="100" dirty="0">
                <a:solidFill>
                  <a:srgbClr val="FF0000"/>
                </a:solidFill>
                <a:latin typeface="Times New Roman"/>
                <a:ea typeface="华文细黑"/>
                <a:cs typeface="Courier New"/>
              </a:rPr>
              <a:t>1</a:t>
            </a:r>
            <a:r>
              <a:rPr lang="en-US" altLang="zh-CN" sz="2800" kern="100" dirty="0">
                <a:solidFill>
                  <a:srgbClr val="FF0000"/>
                </a:solidFill>
                <a:latin typeface="宋体"/>
                <a:ea typeface="华文细黑"/>
                <a:cs typeface="Times New Roman"/>
              </a:rPr>
              <a:t>∶</a:t>
            </a:r>
            <a:r>
              <a:rPr lang="en-US" altLang="zh-CN" sz="2800" kern="100" dirty="0">
                <a:solidFill>
                  <a:srgbClr val="FF0000"/>
                </a:solidFill>
                <a:latin typeface="Times New Roman"/>
                <a:ea typeface="华文细黑"/>
                <a:cs typeface="Courier New"/>
              </a:rPr>
              <a:t>4</a:t>
            </a:r>
            <a:r>
              <a:rPr lang="zh-CN" altLang="zh-CN" sz="2800" kern="100" dirty="0">
                <a:solidFill>
                  <a:srgbClr val="FF0000"/>
                </a:solidFill>
                <a:latin typeface="Times New Roman"/>
                <a:ea typeface="华文细黑"/>
                <a:cs typeface="Times New Roman"/>
              </a:rPr>
              <a:t>的稀硫酸</a:t>
            </a:r>
            <a:r>
              <a:rPr lang="en-US" altLang="zh-CN" sz="2800" kern="100" dirty="0">
                <a:latin typeface="Times New Roman"/>
                <a:ea typeface="华文细黑"/>
                <a:cs typeface="Courier New"/>
              </a:rPr>
              <a:t>50 mL</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50 mL</a:t>
            </a:r>
            <a:r>
              <a:rPr lang="zh-CN" altLang="zh-CN" sz="2800" kern="100" dirty="0">
                <a:latin typeface="Times New Roman"/>
                <a:ea typeface="华文细黑"/>
                <a:cs typeface="Times New Roman"/>
              </a:rPr>
              <a:t>的量筒量取</a:t>
            </a:r>
            <a:r>
              <a:rPr lang="en-US" altLang="zh-CN" sz="2800" kern="100" dirty="0">
                <a:latin typeface="Times New Roman"/>
                <a:ea typeface="华文细黑"/>
                <a:cs typeface="Courier New"/>
              </a:rPr>
              <a:t>40 mL</a:t>
            </a:r>
            <a:r>
              <a:rPr lang="zh-CN" altLang="zh-CN" sz="2800" kern="100" dirty="0">
                <a:latin typeface="Times New Roman"/>
                <a:ea typeface="华文细黑"/>
                <a:cs typeface="Times New Roman"/>
              </a:rPr>
              <a:t>的水注入到</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的烧杯中，再用</a:t>
            </a:r>
            <a:r>
              <a:rPr lang="en-US" altLang="zh-CN" sz="2800" kern="100" dirty="0">
                <a:latin typeface="Times New Roman"/>
                <a:ea typeface="华文细黑"/>
                <a:cs typeface="Courier New"/>
              </a:rPr>
              <a:t>10 mL</a:t>
            </a:r>
            <a:r>
              <a:rPr lang="zh-CN" altLang="zh-CN" sz="2800" kern="100" dirty="0">
                <a:latin typeface="Times New Roman"/>
                <a:ea typeface="华文细黑"/>
                <a:cs typeface="Times New Roman"/>
              </a:rPr>
              <a:t>的量筒量取</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浓硫酸，然后沿烧杯内壁缓缓注入烧杯中，并用玻璃棒不停搅拌。</a:t>
            </a:r>
            <a:endParaRPr lang="zh-CN" altLang="zh-CN" sz="2800" kern="100" dirty="0">
              <a:effectLst/>
              <a:latin typeface="宋体"/>
              <a:cs typeface="Courier New"/>
            </a:endParaRPr>
          </a:p>
        </p:txBody>
      </p:sp>
      <p:sp>
        <p:nvSpPr>
          <p:cNvPr id="4" name="文本框 3"/>
          <p:cNvSpPr txBox="1"/>
          <p:nvPr/>
        </p:nvSpPr>
        <p:spPr bwMode="auto">
          <a:xfrm>
            <a:off x="1691878" y="-5622"/>
            <a:ext cx="3899272"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defRPr/>
            </a:pPr>
            <a:r>
              <a:rPr lang="zh-CN" altLang="en-US" sz="3200" b="1" dirty="0">
                <a:solidFill>
                  <a:schemeClr val="bg1"/>
                </a:solidFill>
                <a:latin typeface="+mj-ea"/>
                <a:ea typeface="+mj-ea"/>
                <a:cs typeface="+mn-cs"/>
              </a:rPr>
              <a:t>练后反思   方法指导</a:t>
            </a:r>
            <a:endParaRPr lang="en-US" altLang="zh-CN" sz="3200" b="1" dirty="0">
              <a:solidFill>
                <a:schemeClr val="bg1"/>
              </a:solidFill>
              <a:latin typeface="+mj-ea"/>
              <a:ea typeface="+mj-ea"/>
              <a:cs typeface="+mn-cs"/>
            </a:endParaRPr>
          </a:p>
        </p:txBody>
      </p:sp>
      <p:grpSp>
        <p:nvGrpSpPr>
          <p:cNvPr id="6" name="组合 5"/>
          <p:cNvGrpSpPr/>
          <p:nvPr/>
        </p:nvGrpSpPr>
        <p:grpSpPr>
          <a:xfrm>
            <a:off x="7319342" y="765498"/>
            <a:ext cx="3312368" cy="830997"/>
            <a:chOff x="7319342" y="765498"/>
            <a:chExt cx="3312368" cy="830997"/>
          </a:xfrm>
        </p:grpSpPr>
        <p:sp>
          <p:nvSpPr>
            <p:cNvPr id="5" name="矩形 4"/>
            <p:cNvSpPr/>
            <p:nvPr/>
          </p:nvSpPr>
          <p:spPr>
            <a:xfrm>
              <a:off x="7895406" y="765498"/>
              <a:ext cx="2412133" cy="830997"/>
            </a:xfrm>
            <a:prstGeom prst="rect">
              <a:avLst/>
            </a:prstGeom>
          </p:spPr>
          <p:txBody>
            <a:bodyPr wrap="square">
              <a:spAutoFit/>
            </a:bodyPr>
            <a:lstStyle/>
            <a:p>
              <a:pPr algn="just">
                <a:lnSpc>
                  <a:spcPct val="150000"/>
                </a:lnSpc>
                <a:spcAft>
                  <a:spcPts val="0"/>
                </a:spcAft>
                <a:tabLst>
                  <a:tab pos="1890395" algn="l"/>
                </a:tabLst>
              </a:pPr>
              <a:r>
                <a:rPr lang="zh-CN" altLang="en-US" sz="3200" b="1" kern="100" dirty="0" smtClean="0">
                  <a:solidFill>
                    <a:srgbClr val="FF0000"/>
                  </a:solidFill>
                  <a:latin typeface="Times New Roman"/>
                  <a:ea typeface="华文细黑"/>
                  <a:cs typeface="Times New Roman"/>
                </a:rPr>
                <a:t>无需容量瓶</a:t>
              </a:r>
              <a:endParaRPr lang="zh-CN" altLang="zh-CN" sz="3200" b="1" kern="100" dirty="0">
                <a:solidFill>
                  <a:srgbClr val="FF0000"/>
                </a:solidFill>
                <a:latin typeface="宋体"/>
                <a:cs typeface="Courier New"/>
              </a:endParaRPr>
            </a:p>
          </p:txBody>
        </p:sp>
        <p:sp>
          <p:nvSpPr>
            <p:cNvPr id="2" name="椭圆 1"/>
            <p:cNvSpPr/>
            <p:nvPr/>
          </p:nvSpPr>
          <p:spPr>
            <a:xfrm>
              <a:off x="7319342" y="765498"/>
              <a:ext cx="3312368" cy="8309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4119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117426"/>
            <a:ext cx="11296938" cy="4324261"/>
          </a:xfrm>
          <a:prstGeom prst="rect">
            <a:avLst/>
          </a:prstGeom>
        </p:spPr>
        <p:txBody>
          <a:bodyPr>
            <a:spAutoFit/>
          </a:bodyPr>
          <a:lstStyle/>
          <a:p>
            <a:pPr algn="just">
              <a:lnSpc>
                <a:spcPts val="55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a:latin typeface="Times New Roman"/>
                <a:ea typeface="华文细黑"/>
                <a:cs typeface="Times New Roman"/>
              </a:rPr>
              <a:t>误差分析的理论依据</a:t>
            </a:r>
            <a:endParaRPr lang="zh-CN" altLang="zh-CN" sz="2800" kern="100" dirty="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根据</a:t>
            </a:r>
            <a:r>
              <a:rPr lang="en-US" altLang="zh-CN" sz="2800" i="1" kern="100" dirty="0" err="1">
                <a:latin typeface="Times New Roman"/>
                <a:ea typeface="华文细黑"/>
                <a:cs typeface="Courier New"/>
              </a:rPr>
              <a:t>c</a:t>
            </a:r>
            <a:r>
              <a:rPr lang="en-US" altLang="zh-CN" sz="2800" kern="100" baseline="-25000" dirty="0" err="1">
                <a:latin typeface="Times New Roman"/>
                <a:ea typeface="华文细黑"/>
                <a:cs typeface="Courier New"/>
              </a:rPr>
              <a:t>B</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可知</a:t>
            </a:r>
            <a:r>
              <a:rPr lang="zh-CN" altLang="zh-CN" sz="2800" kern="100" dirty="0">
                <a:latin typeface="Times New Roman"/>
                <a:ea typeface="华文细黑"/>
                <a:cs typeface="Times New Roman"/>
              </a:rPr>
              <a:t>，一定物质的量浓度溶液配制的误差都是由溶质的物质的量</a:t>
            </a:r>
            <a:r>
              <a:rPr lang="en-US" altLang="zh-CN" sz="2800" i="1" kern="100" dirty="0" err="1">
                <a:latin typeface="Times New Roman"/>
                <a:ea typeface="华文细黑"/>
                <a:cs typeface="Courier New"/>
              </a:rPr>
              <a:t>n</a:t>
            </a:r>
            <a:r>
              <a:rPr lang="en-US" altLang="zh-CN" sz="2800" kern="100" baseline="-25000" dirty="0" err="1">
                <a:latin typeface="Times New Roman"/>
                <a:ea typeface="华文细黑"/>
                <a:cs typeface="Courier New"/>
              </a:rPr>
              <a:t>B</a:t>
            </a:r>
            <a:r>
              <a:rPr lang="zh-CN" altLang="zh-CN" sz="2800" kern="100" dirty="0">
                <a:latin typeface="Times New Roman"/>
                <a:ea typeface="华文细黑"/>
                <a:cs typeface="Times New Roman"/>
              </a:rPr>
              <a:t>和溶液的体积</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引起的。误差分析时，关键要看溶液配制过程中引起了</a:t>
            </a:r>
            <a:r>
              <a:rPr lang="en-US" altLang="zh-CN" sz="2800" i="1" kern="100" dirty="0" err="1">
                <a:latin typeface="Times New Roman"/>
                <a:ea typeface="华文细黑"/>
                <a:cs typeface="Courier New"/>
              </a:rPr>
              <a:t>n</a:t>
            </a:r>
            <a:r>
              <a:rPr lang="en-US" altLang="zh-CN" sz="2800" kern="100" baseline="-25000" dirty="0" err="1">
                <a:latin typeface="Times New Roman"/>
                <a:ea typeface="华文细黑"/>
                <a:cs typeface="Courier New"/>
              </a:rPr>
              <a:t>B</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怎样的变化。在配制一定物质的量浓度溶液时，若</a:t>
            </a:r>
            <a:r>
              <a:rPr lang="en-US" altLang="zh-CN" sz="2800" i="1" kern="100" dirty="0" err="1">
                <a:latin typeface="Times New Roman"/>
                <a:ea typeface="华文细黑"/>
                <a:cs typeface="Courier New"/>
              </a:rPr>
              <a:t>n</a:t>
            </a:r>
            <a:r>
              <a:rPr lang="en-US" altLang="zh-CN" sz="2800" kern="100" baseline="-25000" dirty="0" err="1">
                <a:latin typeface="Times New Roman"/>
                <a:ea typeface="华文细黑"/>
                <a:cs typeface="Courier New"/>
              </a:rPr>
              <a:t>B</a:t>
            </a:r>
            <a:r>
              <a:rPr lang="zh-CN" altLang="zh-CN" sz="2800" kern="100" dirty="0">
                <a:latin typeface="Times New Roman"/>
                <a:ea typeface="华文细黑"/>
                <a:cs typeface="Times New Roman"/>
              </a:rPr>
              <a:t>比理论值小，或</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比理论值大时，都会使所配溶液浓度偏小；若</a:t>
            </a:r>
            <a:r>
              <a:rPr lang="en-US" altLang="zh-CN" sz="2800" i="1" kern="100" dirty="0" err="1">
                <a:latin typeface="Times New Roman"/>
                <a:ea typeface="华文细黑"/>
                <a:cs typeface="Courier New"/>
              </a:rPr>
              <a:t>n</a:t>
            </a:r>
            <a:r>
              <a:rPr lang="en-US" altLang="zh-CN" sz="2800" kern="100" baseline="-25000" dirty="0" err="1">
                <a:latin typeface="Times New Roman"/>
                <a:ea typeface="华文细黑"/>
                <a:cs typeface="Courier New"/>
              </a:rPr>
              <a:t>B</a:t>
            </a:r>
            <a:r>
              <a:rPr lang="zh-CN" altLang="zh-CN" sz="2800" kern="100" dirty="0">
                <a:latin typeface="Times New Roman"/>
                <a:ea typeface="华文细黑"/>
                <a:cs typeface="Times New Roman"/>
              </a:rPr>
              <a:t>比理论值大，或</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比理论值小时，都会使所配溶液浓度偏大</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587367656"/>
              </p:ext>
            </p:extLst>
          </p:nvPr>
        </p:nvGraphicFramePr>
        <p:xfrm>
          <a:off x="2007314" y="755338"/>
          <a:ext cx="611188" cy="1169988"/>
        </p:xfrm>
        <a:graphic>
          <a:graphicData uri="http://schemas.openxmlformats.org/presentationml/2006/ole">
            <mc:AlternateContent xmlns:mc="http://schemas.openxmlformats.org/markup-compatibility/2006">
              <mc:Choice xmlns:v="urn:schemas-microsoft-com:vml" Requires="v">
                <p:oleObj spid="_x0000_s26822" name="文档" r:id="rId3" imgW="610768" imgH="1170063" progId="Word.Document.12">
                  <p:embed/>
                </p:oleObj>
              </mc:Choice>
              <mc:Fallback>
                <p:oleObj name="文档" r:id="rId3" imgW="610768" imgH="1170063" progId="Word.Document.12">
                  <p:embed/>
                  <p:pic>
                    <p:nvPicPr>
                      <p:cNvPr id="0" name=""/>
                      <p:cNvPicPr/>
                      <p:nvPr/>
                    </p:nvPicPr>
                    <p:blipFill>
                      <a:blip r:embed="rId4"/>
                      <a:stretch>
                        <a:fillRect/>
                      </a:stretch>
                    </p:blipFill>
                    <p:spPr>
                      <a:xfrm>
                        <a:off x="2007314" y="755338"/>
                        <a:ext cx="611188" cy="1169988"/>
                      </a:xfrm>
                      <a:prstGeom prst="rect">
                        <a:avLst/>
                      </a:prstGeom>
                    </p:spPr>
                  </p:pic>
                </p:oleObj>
              </mc:Fallback>
            </mc:AlternateContent>
          </a:graphicData>
        </a:graphic>
      </p:graphicFrame>
    </p:spTree>
    <p:extLst>
      <p:ext uri="{BB962C8B-B14F-4D97-AF65-F5344CB8AC3E}">
        <p14:creationId xmlns:p14="http://schemas.microsoft.com/office/powerpoint/2010/main" val="14925190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86594" y="222029"/>
            <a:ext cx="11053228"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仰视、俯视的</a:t>
            </a:r>
            <a:r>
              <a:rPr lang="zh-CN" altLang="zh-CN" sz="2800" kern="100" dirty="0" smtClean="0">
                <a:latin typeface="Times New Roman"/>
                <a:ea typeface="华文细黑"/>
                <a:cs typeface="Times New Roman"/>
              </a:rPr>
              <a:t>分析</a:t>
            </a:r>
            <a:endParaRPr lang="zh-CN" altLang="zh-CN" sz="1050" kern="100" dirty="0">
              <a:latin typeface="宋体"/>
              <a:cs typeface="Courier New"/>
            </a:endParaRPr>
          </a:p>
        </p:txBody>
      </p:sp>
      <p:pic>
        <p:nvPicPr>
          <p:cNvPr id="27650" name="Picture 2" descr="HX9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213" y="1174976"/>
            <a:ext cx="4035629" cy="279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3" descr="HX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278" y="1174976"/>
            <a:ext cx="3856268" cy="279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60750" y="4038453"/>
            <a:ext cx="10476369" cy="1384995"/>
          </a:xfrm>
          <a:prstGeom prst="rect">
            <a:avLst/>
          </a:prstGeom>
        </p:spPr>
        <p:txBody>
          <a:bodyPr>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结果：仰视时，容器内液面高于刻度线；俯视时，容器内液面低于刻度线</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055554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
          <p:cNvSpPr txBox="1"/>
          <p:nvPr/>
        </p:nvSpPr>
        <p:spPr>
          <a:xfrm>
            <a:off x="713676" y="2781722"/>
            <a:ext cx="10764485" cy="1246495"/>
          </a:xfrm>
          <a:prstGeom prst="rect">
            <a:avLst/>
          </a:prstGeom>
          <a:noFill/>
        </p:spPr>
        <p:txBody>
          <a:bodyPr wrap="none" rtlCol="0" anchor="ctr">
            <a:spAutoFit/>
          </a:bodyPr>
          <a:lstStyle/>
          <a:p>
            <a:pPr algn="ctr">
              <a:defRPr/>
            </a:pPr>
            <a:r>
              <a:rPr lang="zh-CN" altLang="zh-CN" sz="7500" b="1" dirty="0">
                <a:solidFill>
                  <a:schemeClr val="bg1"/>
                </a:solidFill>
                <a:latin typeface="+mj-ea"/>
                <a:ea typeface="+mj-ea"/>
              </a:rPr>
              <a:t>考点三　溶解度及其曲线</a:t>
            </a:r>
          </a:p>
        </p:txBody>
      </p:sp>
    </p:spTree>
    <p:extLst>
      <p:ext uri="{BB962C8B-B14F-4D97-AF65-F5344CB8AC3E}">
        <p14:creationId xmlns:p14="http://schemas.microsoft.com/office/powerpoint/2010/main" val="30353665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95686" y="726373"/>
            <a:ext cx="11388152" cy="2944372"/>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固体的溶解度</a:t>
            </a:r>
            <a:endParaRPr lang="zh-CN" altLang="zh-CN" sz="2800" kern="100" dirty="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在一定温度下，某固体物质</a:t>
            </a:r>
            <a:r>
              <a:rPr lang="zh-CN" altLang="zh-CN" sz="2800" kern="100" dirty="0" smtClean="0">
                <a:latin typeface="Times New Roman"/>
                <a:ea typeface="华文细黑"/>
                <a:cs typeface="Times New Roman"/>
              </a:rPr>
              <a:t>在</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通常是水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里</a:t>
            </a:r>
            <a:r>
              <a:rPr lang="zh-CN" altLang="zh-CN" sz="2800" kern="100" dirty="0" smtClean="0">
                <a:latin typeface="Times New Roman"/>
                <a:ea typeface="华文细黑"/>
                <a:cs typeface="Times New Roman"/>
              </a:rPr>
              <a:t>达到</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时</a:t>
            </a:r>
            <a:r>
              <a:rPr lang="zh-CN" altLang="zh-CN" sz="2800" kern="100" dirty="0">
                <a:latin typeface="Times New Roman"/>
                <a:ea typeface="华文细黑"/>
                <a:cs typeface="Times New Roman"/>
              </a:rPr>
              <a:t>所溶解的质量，叫做这种物质在该溶剂里的溶解度，其单位为</a:t>
            </a:r>
            <a:r>
              <a:rPr lang="en-US" altLang="zh-CN" sz="2800" kern="100" dirty="0" smtClean="0">
                <a:latin typeface="宋体"/>
                <a:ea typeface="华文细黑"/>
                <a:cs typeface="Times New Roman"/>
              </a:rPr>
              <a:t>“</a:t>
            </a:r>
            <a:r>
              <a:rPr lang="en-US" altLang="zh-CN" sz="2800" u="sng" kern="100" dirty="0" smtClean="0">
                <a:latin typeface="Times New Roman"/>
                <a:ea typeface="华文细黑"/>
                <a:cs typeface="Courier New"/>
              </a:rPr>
              <a:t>     </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固体物质溶解度</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饱和溶液</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S</a:t>
            </a:r>
            <a:r>
              <a:rPr lang="zh-CN" altLang="zh-CN" sz="2800" kern="100" dirty="0" smtClean="0">
                <a:latin typeface="Times New Roman"/>
                <a:ea typeface="华文细黑"/>
                <a:cs typeface="Times New Roman"/>
              </a:rPr>
              <a:t>＝</a:t>
            </a:r>
            <a:r>
              <a:rPr lang="en-US" altLang="zh-CN" sz="2800" kern="100" dirty="0" smtClean="0">
                <a:latin typeface="宋体"/>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5051663" y="1568373"/>
            <a:ext cx="1710725"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100 g</a:t>
            </a:r>
            <a:r>
              <a:rPr lang="zh-CN" altLang="zh-CN" sz="2800" kern="100" dirty="0">
                <a:solidFill>
                  <a:srgbClr val="0000FF"/>
                </a:solidFill>
                <a:latin typeface="Times New Roman"/>
                <a:ea typeface="华文细黑"/>
                <a:cs typeface="Times New Roman"/>
              </a:rPr>
              <a:t>溶剂</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9410223" y="1566141"/>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饱和状态</a:t>
            </a:r>
            <a:endParaRPr lang="zh-CN" altLang="en-US" sz="2800" kern="100" dirty="0">
              <a:solidFill>
                <a:srgbClr val="0000FF"/>
              </a:solidFill>
              <a:latin typeface="Times New Roman"/>
              <a:ea typeface="华文细黑"/>
              <a:cs typeface="Times New Roman"/>
            </a:endParaRPr>
          </a:p>
        </p:txBody>
      </p:sp>
      <p:sp>
        <p:nvSpPr>
          <p:cNvPr id="4" name="矩形 3"/>
          <p:cNvSpPr/>
          <p:nvPr/>
        </p:nvSpPr>
        <p:spPr>
          <a:xfrm>
            <a:off x="10173082" y="2247813"/>
            <a:ext cx="364202"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g</a:t>
            </a:r>
            <a:endParaRPr lang="zh-CN" altLang="en-US" sz="2800" kern="100" dirty="0">
              <a:solidFill>
                <a:srgbClr val="0000FF"/>
              </a:solidFill>
              <a:latin typeface="Times New Roman"/>
              <a:ea typeface="华文细黑"/>
              <a:cs typeface="Times New Roman"/>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788907038"/>
              </p:ext>
            </p:extLst>
          </p:nvPr>
        </p:nvGraphicFramePr>
        <p:xfrm>
          <a:off x="5312068" y="2629061"/>
          <a:ext cx="2032000" cy="1282700"/>
        </p:xfrm>
        <a:graphic>
          <a:graphicData uri="http://schemas.openxmlformats.org/presentationml/2006/ole">
            <mc:AlternateContent xmlns:mc="http://schemas.openxmlformats.org/markup-compatibility/2006">
              <mc:Choice xmlns:v="urn:schemas-microsoft-com:vml" Requires="v">
                <p:oleObj spid="_x0000_s70719" name="文档" r:id="rId3" imgW="2033432" imgH="1282726" progId="Word.Document.12">
                  <p:embed/>
                </p:oleObj>
              </mc:Choice>
              <mc:Fallback>
                <p:oleObj name="文档" r:id="rId3" imgW="2033432" imgH="1282726" progId="Word.Document.12">
                  <p:embed/>
                  <p:pic>
                    <p:nvPicPr>
                      <p:cNvPr id="0" name=""/>
                      <p:cNvPicPr/>
                      <p:nvPr/>
                    </p:nvPicPr>
                    <p:blipFill>
                      <a:blip r:embed="rId4"/>
                      <a:stretch>
                        <a:fillRect/>
                      </a:stretch>
                    </p:blipFill>
                    <p:spPr>
                      <a:xfrm>
                        <a:off x="5312068" y="2629061"/>
                        <a:ext cx="2032000" cy="1282700"/>
                      </a:xfrm>
                      <a:prstGeom prst="rect">
                        <a:avLst/>
                      </a:prstGeom>
                    </p:spPr>
                  </p:pic>
                </p:oleObj>
              </mc:Fallback>
            </mc:AlternateContent>
          </a:graphicData>
        </a:graphic>
      </p:graphicFrame>
      <p:cxnSp>
        <p:nvCxnSpPr>
          <p:cNvPr id="7" name="直接连接符 6"/>
          <p:cNvCxnSpPr/>
          <p:nvPr/>
        </p:nvCxnSpPr>
        <p:spPr>
          <a:xfrm>
            <a:off x="5188372" y="3759981"/>
            <a:ext cx="20882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1968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6432" y="311361"/>
            <a:ext cx="11275398" cy="400107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影响溶解度大小的因素</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内因：物质本身的性质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由结构决定</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外因：</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溶剂的影响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易溶于水不易溶于汽油</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温度的影响：升温，大多数固体物质的</a:t>
            </a:r>
            <a:r>
              <a:rPr lang="zh-CN" altLang="zh-CN" sz="2800" kern="100" dirty="0" smtClean="0">
                <a:latin typeface="Times New Roman"/>
                <a:ea typeface="华文细黑"/>
                <a:cs typeface="Times New Roman"/>
              </a:rPr>
              <a:t>溶解度</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少数物质却相反，如</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；温度对</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的溶解度影响不大</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7946206" y="2975657"/>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增大</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7751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4586" y="352547"/>
            <a:ext cx="11053228" cy="400107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气体的溶解度</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通常指该气体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其压强为</a:t>
            </a:r>
            <a:r>
              <a:rPr lang="en-US" altLang="zh-CN" sz="2800" kern="100" dirty="0">
                <a:latin typeface="Times New Roman"/>
                <a:ea typeface="华文细黑"/>
                <a:cs typeface="Courier New"/>
              </a:rPr>
              <a:t>101 </a:t>
            </a:r>
            <a:r>
              <a:rPr lang="en-US" altLang="zh-CN" sz="2800" kern="100" dirty="0" err="1">
                <a:latin typeface="Times New Roman"/>
                <a:ea typeface="华文细黑"/>
                <a:cs typeface="Courier New"/>
              </a:rPr>
              <a:t>kPa</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在一定温度时溶解于</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体积水里达到饱和状态时气体的体积，常记为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solidFill>
                  <a:srgbClr val="FF0000"/>
                </a:solidFill>
                <a:latin typeface="Times New Roman"/>
                <a:ea typeface="华文细黑"/>
                <a:cs typeface="Courier New"/>
              </a:rPr>
              <a:t>CO</a:t>
            </a:r>
            <a:r>
              <a:rPr lang="en-US" altLang="zh-CN" sz="2800" kern="100" baseline="-25000" dirty="0">
                <a:solidFill>
                  <a:srgbClr val="FF0000"/>
                </a:solidFill>
                <a:latin typeface="Times New Roman"/>
                <a:ea typeface="华文细黑"/>
                <a:cs typeface="Courier New"/>
              </a:rPr>
              <a:t>2</a:t>
            </a:r>
            <a:r>
              <a:rPr lang="zh-CN" altLang="zh-CN" sz="2800" kern="100" dirty="0">
                <a:latin typeface="Times New Roman"/>
                <a:ea typeface="华文细黑"/>
                <a:cs typeface="Times New Roman"/>
              </a:rPr>
              <a:t>等气体常温时的溶解度分别为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700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500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40</a:t>
            </a:r>
            <a:r>
              <a:rPr lang="zh-CN" altLang="zh-CN" sz="2800" kern="100" dirty="0">
                <a:latin typeface="Times New Roman"/>
                <a:ea typeface="华文细黑"/>
                <a:cs typeface="Times New Roman"/>
              </a:rPr>
              <a:t>、</a:t>
            </a:r>
            <a:r>
              <a:rPr lang="en-US" altLang="zh-CN" sz="2800" kern="100" dirty="0">
                <a:solidFill>
                  <a:srgbClr val="FF0000"/>
                </a:solidFill>
                <a:latin typeface="Times New Roman"/>
                <a:ea typeface="华文细黑"/>
                <a:cs typeface="Courier New"/>
              </a:rPr>
              <a:t>1</a:t>
            </a:r>
            <a:r>
              <a:rPr lang="en-US" altLang="zh-CN" sz="2800" kern="100" dirty="0">
                <a:solidFill>
                  <a:srgbClr val="FF0000"/>
                </a:solidFill>
                <a:latin typeface="宋体"/>
                <a:ea typeface="华文细黑"/>
                <a:cs typeface="Times New Roman"/>
              </a:rPr>
              <a:t>∶</a:t>
            </a:r>
            <a:r>
              <a:rPr lang="en-US" altLang="zh-CN" sz="2800" kern="100" dirty="0">
                <a:solidFill>
                  <a:srgbClr val="FF0000"/>
                </a:solidFill>
                <a:latin typeface="Times New Roman"/>
                <a:ea typeface="华文细黑"/>
                <a:cs typeface="Courier New"/>
              </a:rPr>
              <a:t>1</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气体溶解度的大小与温度和压强有关，</a:t>
            </a:r>
            <a:r>
              <a:rPr lang="zh-CN" altLang="zh-CN" sz="2800" kern="100" dirty="0" smtClean="0">
                <a:latin typeface="Times New Roman"/>
                <a:ea typeface="华文细黑"/>
                <a:cs typeface="Times New Roman"/>
              </a:rPr>
              <a:t>温度</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，溶解度</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；压强</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，溶解度</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2" name="矩形 1"/>
          <p:cNvSpPr/>
          <p:nvPr/>
        </p:nvSpPr>
        <p:spPr>
          <a:xfrm>
            <a:off x="7352635" y="3016297"/>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升高</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9521110" y="3016297"/>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减小</a:t>
            </a:r>
            <a:endParaRPr lang="zh-CN" altLang="en-US" sz="2800" kern="100" dirty="0">
              <a:solidFill>
                <a:srgbClr val="0000FF"/>
              </a:solidFill>
              <a:latin typeface="Times New Roman"/>
              <a:ea typeface="华文细黑"/>
              <a:cs typeface="Times New Roman"/>
            </a:endParaRPr>
          </a:p>
        </p:txBody>
      </p:sp>
      <p:sp>
        <p:nvSpPr>
          <p:cNvPr id="5" name="矩形 4"/>
          <p:cNvSpPr/>
          <p:nvPr/>
        </p:nvSpPr>
        <p:spPr>
          <a:xfrm>
            <a:off x="622598" y="3664369"/>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增大</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2896374" y="3631379"/>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增大</a:t>
            </a:r>
            <a:endParaRPr lang="zh-CN" altLang="en-US" sz="2800" kern="100" dirty="0">
              <a:solidFill>
                <a:srgbClr val="0000FF"/>
              </a:solidFill>
              <a:latin typeface="Times New Roman"/>
              <a:ea typeface="华文细黑"/>
              <a:cs typeface="Times New Roman"/>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1337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189434"/>
            <a:ext cx="11388152" cy="1846635"/>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溶解度的表示方法</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列表法</a:t>
            </a:r>
            <a:endParaRPr lang="zh-CN" altLang="zh-CN" sz="1050" kern="100" dirty="0">
              <a:latin typeface="宋体"/>
              <a:cs typeface="Courier New"/>
            </a:endParaRPr>
          </a:p>
          <a:p>
            <a:r>
              <a:rPr lang="zh-CN" altLang="zh-CN" sz="2800" kern="100" dirty="0">
                <a:latin typeface="Times New Roman"/>
                <a:ea typeface="华文细黑"/>
                <a:cs typeface="Times New Roman"/>
              </a:rPr>
              <a:t>硝酸钾在不同温度时的溶解度：</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410386608"/>
              </p:ext>
            </p:extLst>
          </p:nvPr>
        </p:nvGraphicFramePr>
        <p:xfrm>
          <a:off x="405204" y="2165618"/>
          <a:ext cx="11449273" cy="2560320"/>
        </p:xfrm>
        <a:graphic>
          <a:graphicData uri="http://schemas.openxmlformats.org/drawingml/2006/table">
            <a:tbl>
              <a:tblPr/>
              <a:tblGrid>
                <a:gridCol w="1224136"/>
                <a:gridCol w="803673"/>
                <a:gridCol w="858430"/>
                <a:gridCol w="962079"/>
                <a:gridCol w="962079"/>
                <a:gridCol w="962079"/>
                <a:gridCol w="962079"/>
                <a:gridCol w="935502"/>
                <a:gridCol w="944804"/>
                <a:gridCol w="944804"/>
                <a:gridCol w="944804"/>
                <a:gridCol w="944804"/>
              </a:tblGrid>
              <a:tr h="0">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温度</a:t>
                      </a:r>
                      <a:r>
                        <a:rPr lang="en-US" sz="2800" kern="100" baseline="0" dirty="0">
                          <a:effectLst/>
                          <a:latin typeface="Times New Roman"/>
                          <a:ea typeface="华文细黑"/>
                          <a:cs typeface="Courier New"/>
                        </a:rPr>
                        <a:t>/</a:t>
                      </a:r>
                      <a:r>
                        <a:rPr lang="en-US" sz="2800" kern="100" baseline="0" dirty="0">
                          <a:effectLst/>
                          <a:latin typeface="宋体"/>
                          <a:ea typeface="华文细黑"/>
                          <a:cs typeface="Times New Roman"/>
                        </a:rPr>
                        <a:t>℃</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20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30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40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50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60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70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80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90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100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溶解度</a:t>
                      </a:r>
                      <a:r>
                        <a:rPr lang="en-US" sz="2800" kern="100" baseline="0">
                          <a:effectLst/>
                          <a:latin typeface="Times New Roman"/>
                          <a:ea typeface="华文细黑"/>
                          <a:cs typeface="Courier New"/>
                        </a:rPr>
                        <a:t>/g</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13.3</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20.9</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31.6</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45.8</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63.9</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85.5</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110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138</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168</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202</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246</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92398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582" y="189434"/>
            <a:ext cx="10148873"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曲线</a:t>
            </a:r>
            <a:r>
              <a:rPr lang="zh-CN" altLang="zh-CN" sz="2800" kern="100" dirty="0" smtClean="0">
                <a:latin typeface="Times New Roman"/>
                <a:ea typeface="华文细黑"/>
                <a:cs typeface="Times New Roman"/>
              </a:rPr>
              <a:t>法</a:t>
            </a:r>
            <a:endParaRPr lang="zh-CN" altLang="zh-CN" sz="1050" kern="100" dirty="0">
              <a:latin typeface="宋体"/>
              <a:cs typeface="Courier New"/>
            </a:endParaRPr>
          </a:p>
        </p:txBody>
      </p:sp>
      <p:pic>
        <p:nvPicPr>
          <p:cNvPr id="30722" name="Picture 2" descr="HX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6134" y="164241"/>
            <a:ext cx="4955427" cy="6588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3" descr="C:\Users\Administrator\Desktop\人教版 化学\HX10A.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212" y="2714040"/>
            <a:ext cx="5475560" cy="213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527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14586" y="1091004"/>
            <a:ext cx="1105322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pitchFamily="2" charset="-122"/>
                <a:cs typeface="Courier New"/>
              </a:rPr>
              <a:t>1</a:t>
            </a:r>
            <a:r>
              <a:rPr lang="en-US" altLang="zh-CN" sz="2800" kern="100" dirty="0" smtClean="0">
                <a:latin typeface="Times New Roman"/>
                <a:ea typeface="华文细黑" pitchFamily="2" charset="-122"/>
                <a:cs typeface="Times New Roman"/>
              </a:rPr>
              <a:t>.</a:t>
            </a:r>
            <a:r>
              <a:rPr lang="en-US" altLang="zh-CN" sz="2800" i="1" kern="100" dirty="0" smtClean="0">
                <a:latin typeface="Times New Roman"/>
                <a:ea typeface="华文细黑" pitchFamily="2" charset="-122"/>
                <a:cs typeface="Courier New"/>
              </a:rPr>
              <a:t>c</a:t>
            </a:r>
            <a:r>
              <a:rPr lang="zh-CN" altLang="zh-CN" sz="2800" kern="100" dirty="0" smtClean="0">
                <a:latin typeface="Times New Roman"/>
                <a:ea typeface="华文细黑" pitchFamily="2" charset="-122"/>
                <a:cs typeface="Times New Roman"/>
              </a:rPr>
              <a:t>＝</a:t>
            </a:r>
            <a:r>
              <a:rPr lang="en-US" altLang="zh-CN" sz="2800" kern="100" dirty="0" smtClean="0">
                <a:latin typeface="Times New Roman"/>
                <a:ea typeface="华文细黑" pitchFamily="2" charset="-122"/>
                <a:cs typeface="Times New Roman"/>
              </a:rPr>
              <a:t>   </a:t>
            </a:r>
            <a:r>
              <a:rPr lang="zh-CN" altLang="zh-CN" sz="2800" kern="100" dirty="0" smtClean="0">
                <a:latin typeface="Times New Roman"/>
                <a:ea typeface="华文细黑" pitchFamily="2" charset="-122"/>
                <a:cs typeface="Times New Roman"/>
              </a:rPr>
              <a:t>中</a:t>
            </a:r>
            <a:r>
              <a:rPr lang="zh-CN" altLang="zh-CN" sz="2800" kern="100" dirty="0">
                <a:latin typeface="Times New Roman"/>
                <a:ea typeface="华文细黑" pitchFamily="2" charset="-122"/>
                <a:cs typeface="Times New Roman"/>
              </a:rPr>
              <a:t>的</a:t>
            </a:r>
            <a:r>
              <a:rPr lang="en-US" altLang="zh-CN" sz="2800" i="1" kern="100" dirty="0">
                <a:solidFill>
                  <a:srgbClr val="FF0000"/>
                </a:solidFill>
                <a:latin typeface="Times New Roman"/>
                <a:ea typeface="华文细黑" pitchFamily="2" charset="-122"/>
                <a:cs typeface="Courier New"/>
              </a:rPr>
              <a:t>V</a:t>
            </a:r>
            <a:r>
              <a:rPr lang="zh-CN" altLang="zh-CN" sz="2800" kern="100" dirty="0">
                <a:solidFill>
                  <a:srgbClr val="FF0000"/>
                </a:solidFill>
                <a:latin typeface="Times New Roman"/>
                <a:ea typeface="华文细黑" pitchFamily="2" charset="-122"/>
                <a:cs typeface="Times New Roman"/>
              </a:rPr>
              <a:t>是溶液的体积，不是溶剂的体积，也不是溶质和溶剂的体积之和</a:t>
            </a:r>
            <a:r>
              <a:rPr lang="zh-CN" altLang="zh-CN" sz="2800" kern="100" dirty="0">
                <a:latin typeface="Times New Roman"/>
                <a:ea typeface="华文细黑" pitchFamily="2" charset="-122"/>
                <a:cs typeface="Times New Roman"/>
              </a:rPr>
              <a:t>。</a:t>
            </a:r>
            <a:endParaRPr lang="zh-CN" altLang="zh-CN" sz="2800" kern="100" dirty="0">
              <a:latin typeface="宋体"/>
              <a:ea typeface="华文细黑" pitchFamily="2" charset="-122"/>
              <a:cs typeface="Courier New"/>
            </a:endParaRPr>
          </a:p>
          <a:p>
            <a:pPr algn="just">
              <a:lnSpc>
                <a:spcPts val="5500"/>
              </a:lnSpc>
              <a:spcAft>
                <a:spcPts val="0"/>
              </a:spcAft>
            </a:pPr>
            <a:r>
              <a:rPr lang="en-US" altLang="zh-CN" sz="2800" kern="100" dirty="0" smtClean="0">
                <a:latin typeface="Times New Roman"/>
                <a:ea typeface="华文细黑" pitchFamily="2" charset="-122"/>
                <a:cs typeface="Courier New"/>
              </a:rPr>
              <a:t>2</a:t>
            </a:r>
            <a:r>
              <a:rPr lang="en-US" altLang="zh-CN" sz="2800" kern="100" dirty="0" smtClean="0">
                <a:latin typeface="Times New Roman"/>
                <a:ea typeface="华文细黑" pitchFamily="2" charset="-122"/>
                <a:cs typeface="Times New Roman"/>
              </a:rPr>
              <a:t>.</a:t>
            </a:r>
            <a:r>
              <a:rPr lang="zh-CN" altLang="zh-CN" sz="2800" kern="100" dirty="0" smtClean="0">
                <a:latin typeface="Times New Roman"/>
                <a:ea typeface="华文细黑" pitchFamily="2" charset="-122"/>
                <a:cs typeface="Times New Roman"/>
              </a:rPr>
              <a:t>将</a:t>
            </a:r>
            <a:r>
              <a:rPr lang="en-US" altLang="zh-CN" sz="2800" kern="100" dirty="0">
                <a:latin typeface="Times New Roman"/>
                <a:ea typeface="华文细黑" pitchFamily="2" charset="-122"/>
                <a:cs typeface="Courier New"/>
              </a:rPr>
              <a:t>CuSO</a:t>
            </a:r>
            <a:r>
              <a:rPr lang="en-US" altLang="zh-CN" sz="2800" kern="100" baseline="-25000" dirty="0">
                <a:latin typeface="Times New Roman"/>
                <a:ea typeface="华文细黑" pitchFamily="2" charset="-122"/>
                <a:cs typeface="Courier New"/>
              </a:rPr>
              <a:t>4</a:t>
            </a:r>
            <a:r>
              <a:rPr lang="en-US" altLang="zh-CN" sz="2800" kern="100" dirty="0">
                <a:latin typeface="Times New Roman"/>
                <a:ea typeface="华文细黑" pitchFamily="2" charset="-122"/>
                <a:cs typeface="Courier New"/>
              </a:rPr>
              <a:t>·5H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zh-CN" altLang="zh-CN" sz="2800" kern="100" dirty="0">
                <a:latin typeface="Times New Roman"/>
                <a:ea typeface="华文细黑" pitchFamily="2" charset="-122"/>
                <a:cs typeface="Times New Roman"/>
              </a:rPr>
              <a:t>晶体溶于水，其溶质是</a:t>
            </a:r>
            <a:r>
              <a:rPr lang="en-US" altLang="zh-CN" sz="2800" kern="100" dirty="0">
                <a:latin typeface="Times New Roman"/>
                <a:ea typeface="华文细黑" pitchFamily="2" charset="-122"/>
                <a:cs typeface="Courier New"/>
              </a:rPr>
              <a:t>CuSO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；将</a:t>
            </a:r>
            <a:r>
              <a:rPr lang="en-US" altLang="zh-CN" sz="2800" kern="100" dirty="0">
                <a:latin typeface="Times New Roman"/>
                <a:ea typeface="华文细黑" pitchFamily="2" charset="-122"/>
                <a:cs typeface="Courier New"/>
              </a:rPr>
              <a:t>Na</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Na</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Na</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溶于水，其溶质是</a:t>
            </a:r>
            <a:r>
              <a:rPr lang="en-US" altLang="zh-CN" sz="2800" kern="100" dirty="0" err="1">
                <a:latin typeface="Times New Roman"/>
                <a:ea typeface="华文细黑" pitchFamily="2" charset="-122"/>
                <a:cs typeface="Courier New"/>
              </a:rPr>
              <a:t>NaOH</a:t>
            </a:r>
            <a:r>
              <a:rPr lang="zh-CN" altLang="zh-CN" sz="2800" kern="100" dirty="0">
                <a:latin typeface="Times New Roman"/>
                <a:ea typeface="华文细黑" pitchFamily="2" charset="-122"/>
                <a:cs typeface="Times New Roman"/>
              </a:rPr>
              <a:t>；将</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溶于水，所得溶液的溶质是</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a:t>
            </a:r>
            <a:endParaRPr lang="zh-CN" altLang="zh-CN" sz="2800" kern="100" dirty="0">
              <a:latin typeface="宋体"/>
              <a:ea typeface="华文细黑" pitchFamily="2" charset="-122"/>
              <a:cs typeface="Courier New"/>
            </a:endParaRPr>
          </a:p>
          <a:p>
            <a:pPr algn="just">
              <a:lnSpc>
                <a:spcPts val="5500"/>
              </a:lnSpc>
              <a:spcAft>
                <a:spcPts val="0"/>
              </a:spcAft>
            </a:pPr>
            <a:r>
              <a:rPr lang="en-US" altLang="zh-CN" sz="2800" kern="100" dirty="0" smtClean="0">
                <a:latin typeface="Times New Roman"/>
                <a:ea typeface="华文细黑" pitchFamily="2" charset="-122"/>
                <a:cs typeface="Courier New"/>
              </a:rPr>
              <a:t>3</a:t>
            </a:r>
            <a:r>
              <a:rPr lang="en-US" altLang="zh-CN" sz="2800" kern="100" dirty="0" smtClean="0">
                <a:latin typeface="Times New Roman"/>
                <a:ea typeface="华文细黑" pitchFamily="2" charset="-122"/>
                <a:cs typeface="Times New Roman"/>
              </a:rPr>
              <a:t>.</a:t>
            </a:r>
            <a:r>
              <a:rPr lang="zh-CN" altLang="zh-CN" sz="2800" kern="100" dirty="0" smtClean="0">
                <a:latin typeface="Times New Roman"/>
                <a:ea typeface="华文细黑" pitchFamily="2" charset="-122"/>
                <a:cs typeface="Times New Roman"/>
              </a:rPr>
              <a:t>在</a:t>
            </a:r>
            <a:r>
              <a:rPr lang="zh-CN" altLang="zh-CN" sz="2800" kern="100" dirty="0">
                <a:latin typeface="Times New Roman"/>
                <a:ea typeface="华文细黑" pitchFamily="2" charset="-122"/>
                <a:cs typeface="Times New Roman"/>
              </a:rPr>
              <a:t>溶解度的概念中，</a:t>
            </a:r>
            <a:r>
              <a:rPr lang="en-US" altLang="zh-CN" sz="2800" kern="100" dirty="0">
                <a:latin typeface="宋体"/>
                <a:ea typeface="华文细黑" pitchFamily="2" charset="-122"/>
                <a:cs typeface="Times New Roman"/>
              </a:rPr>
              <a:t>“</a:t>
            </a:r>
            <a:r>
              <a:rPr lang="en-US" altLang="zh-CN" sz="2800" kern="100" dirty="0">
                <a:latin typeface="Times New Roman"/>
                <a:ea typeface="华文细黑" pitchFamily="2" charset="-122"/>
                <a:cs typeface="Courier New"/>
              </a:rPr>
              <a:t>100</a:t>
            </a:r>
            <a:r>
              <a:rPr lang="en-US" altLang="zh-CN" sz="2800" kern="100" dirty="0">
                <a:latin typeface="宋体"/>
                <a:ea typeface="华文细黑" pitchFamily="2" charset="-122"/>
                <a:cs typeface="Times New Roman"/>
              </a:rPr>
              <a:t>”</a:t>
            </a:r>
            <a:r>
              <a:rPr lang="zh-CN" altLang="zh-CN" sz="2800" kern="100" dirty="0">
                <a:latin typeface="Times New Roman"/>
                <a:ea typeface="华文细黑" pitchFamily="2" charset="-122"/>
                <a:cs typeface="Times New Roman"/>
              </a:rPr>
              <a:t>指的是</a:t>
            </a:r>
            <a:r>
              <a:rPr lang="en-US" altLang="zh-CN" sz="2800" kern="100" dirty="0">
                <a:latin typeface="Times New Roman"/>
                <a:ea typeface="华文细黑" pitchFamily="2" charset="-122"/>
                <a:cs typeface="Courier New"/>
              </a:rPr>
              <a:t>100 g</a:t>
            </a:r>
            <a:r>
              <a:rPr lang="zh-CN" altLang="zh-CN" sz="2800" kern="100" dirty="0">
                <a:latin typeface="Times New Roman"/>
                <a:ea typeface="华文细黑" pitchFamily="2" charset="-122"/>
                <a:cs typeface="Times New Roman"/>
              </a:rPr>
              <a:t>溶剂</a:t>
            </a:r>
            <a:r>
              <a:rPr lang="en-US" altLang="zh-CN" sz="2800" kern="100" dirty="0">
                <a:latin typeface="Times New Roman"/>
                <a:ea typeface="华文细黑" pitchFamily="2" charset="-122"/>
                <a:cs typeface="Courier New"/>
              </a:rPr>
              <a:t>(</a:t>
            </a:r>
            <a:r>
              <a:rPr lang="zh-CN" altLang="zh-CN" sz="2800" kern="100" dirty="0">
                <a:latin typeface="Times New Roman"/>
                <a:ea typeface="华文细黑" pitchFamily="2" charset="-122"/>
                <a:cs typeface="Times New Roman"/>
              </a:rPr>
              <a:t>通常是</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zh-CN" altLang="zh-CN" sz="2800" kern="100" dirty="0">
                <a:latin typeface="Times New Roman"/>
                <a:ea typeface="华文细黑" pitchFamily="2" charset="-122"/>
                <a:cs typeface="Times New Roman"/>
              </a:rPr>
              <a:t>，而不是溶液。</a:t>
            </a:r>
            <a:endParaRPr lang="zh-CN" altLang="zh-CN" sz="2800" kern="100" dirty="0">
              <a:effectLst/>
              <a:latin typeface="宋体"/>
              <a:ea typeface="华文细黑" pitchFamily="2" charset="-122"/>
              <a:cs typeface="Courier New"/>
            </a:endParaRPr>
          </a:p>
        </p:txBody>
      </p:sp>
      <p:sp>
        <p:nvSpPr>
          <p:cNvPr id="3" name="文本框 3"/>
          <p:cNvSpPr txBox="1"/>
          <p:nvPr/>
        </p:nvSpPr>
        <p:spPr bwMode="auto">
          <a:xfrm>
            <a:off x="1793229" y="5953"/>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en-US" altLang="zh-CN" sz="3200" b="1" dirty="0" err="1">
                <a:solidFill>
                  <a:schemeClr val="bg1"/>
                </a:solidFill>
                <a:latin typeface="+mj-ea"/>
                <a:ea typeface="+mj-ea"/>
                <a:cs typeface="+mn-cs"/>
              </a:rPr>
              <a:t>易错警示</a:t>
            </a:r>
            <a:endParaRPr lang="zh-CN" altLang="en-US" sz="3200" b="1" dirty="0">
              <a:solidFill>
                <a:schemeClr val="bg1"/>
              </a:solidFill>
              <a:latin typeface="+mj-ea"/>
              <a:ea typeface="+mj-ea"/>
              <a:cs typeface="+mn-cs"/>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24594448"/>
              </p:ext>
            </p:extLst>
          </p:nvPr>
        </p:nvGraphicFramePr>
        <p:xfrm>
          <a:off x="1554058" y="1053470"/>
          <a:ext cx="560388" cy="1320800"/>
        </p:xfrm>
        <a:graphic>
          <a:graphicData uri="http://schemas.openxmlformats.org/presentationml/2006/ole">
            <mc:AlternateContent xmlns:mc="http://schemas.openxmlformats.org/markup-compatibility/2006">
              <mc:Choice xmlns:v="urn:schemas-microsoft-com:vml" Requires="v">
                <p:oleObj spid="_x0000_s69727" name="文档" r:id="rId3" imgW="560202" imgH="1320527" progId="Word.Document.12">
                  <p:embed/>
                </p:oleObj>
              </mc:Choice>
              <mc:Fallback>
                <p:oleObj name="文档" r:id="rId3" imgW="560202" imgH="1320527" progId="Word.Document.12">
                  <p:embed/>
                  <p:pic>
                    <p:nvPicPr>
                      <p:cNvPr id="0" name=""/>
                      <p:cNvPicPr/>
                      <p:nvPr/>
                    </p:nvPicPr>
                    <p:blipFill>
                      <a:blip r:embed="rId4"/>
                      <a:stretch>
                        <a:fillRect/>
                      </a:stretch>
                    </p:blipFill>
                    <p:spPr>
                      <a:xfrm>
                        <a:off x="1554058" y="1053470"/>
                        <a:ext cx="560388" cy="1320800"/>
                      </a:xfrm>
                      <a:prstGeom prst="rect">
                        <a:avLst/>
                      </a:prstGeom>
                    </p:spPr>
                  </p:pic>
                </p:oleObj>
              </mc:Fallback>
            </mc:AlternateContent>
          </a:graphicData>
        </a:graphic>
      </p:graphicFrame>
    </p:spTree>
    <p:extLst>
      <p:ext uri="{BB962C8B-B14F-4D97-AF65-F5344CB8AC3E}">
        <p14:creationId xmlns:p14="http://schemas.microsoft.com/office/powerpoint/2010/main" val="33310611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9985" y="282988"/>
            <a:ext cx="10793813" cy="4226926"/>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利用溶解度受温度影响不同除杂的方法</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溶解度受温度影响较小的物质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err="1">
                <a:latin typeface="Times New Roman"/>
                <a:ea typeface="华文细黑"/>
                <a:cs typeface="Courier New"/>
              </a:rPr>
              <a:t>NaCl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采取蒸发结晶的方法</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若</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溶液中含有</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，应采取蒸发结晶，趁热过滤的方法。</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溶解度受温度影响较大的物质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或带有结晶水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采取蒸发浓缩、冷却结晶的方法；若</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溶液中含有</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，应采取加热浓缩、冷却结晶、过滤的方法</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Tree>
    <p:extLst>
      <p:ext uri="{BB962C8B-B14F-4D97-AF65-F5344CB8AC3E}">
        <p14:creationId xmlns:p14="http://schemas.microsoft.com/office/powerpoint/2010/main" val="41389224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24023" y="1064724"/>
            <a:ext cx="10943791" cy="2944372"/>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在通常状况下，</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在水中的溶解度为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700</a:t>
            </a:r>
            <a:r>
              <a:rPr lang="zh-CN" altLang="zh-CN" sz="2800" kern="100" dirty="0">
                <a:latin typeface="Times New Roman"/>
                <a:ea typeface="华文细黑"/>
                <a:cs typeface="Times New Roman"/>
              </a:rPr>
              <a:t>，其中</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700</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的含义是什么？</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1</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700</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指的是在常温常压下，</a:t>
            </a:r>
            <a:r>
              <a:rPr lang="en-US" altLang="zh-CN" sz="2800" b="1" kern="100" dirty="0">
                <a:solidFill>
                  <a:srgbClr val="FF0000"/>
                </a:solidFill>
                <a:latin typeface="Times New Roman"/>
                <a:ea typeface="华文细黑"/>
                <a:cs typeface="Courier New"/>
              </a:rPr>
              <a:t>1</a:t>
            </a:r>
            <a:r>
              <a:rPr lang="zh-CN" altLang="zh-CN" sz="2800" b="1" kern="100" dirty="0">
                <a:solidFill>
                  <a:srgbClr val="FF0000"/>
                </a:solidFill>
                <a:latin typeface="Times New Roman"/>
                <a:ea typeface="华文细黑"/>
                <a:cs typeface="Times New Roman"/>
              </a:rPr>
              <a:t>体积水溶解</a:t>
            </a:r>
            <a:r>
              <a:rPr lang="en-US" altLang="zh-CN" sz="2800" b="1" kern="100" dirty="0">
                <a:solidFill>
                  <a:srgbClr val="FF0000"/>
                </a:solidFill>
                <a:latin typeface="Times New Roman"/>
                <a:ea typeface="华文细黑"/>
                <a:cs typeface="Courier New"/>
              </a:rPr>
              <a:t>700</a:t>
            </a:r>
            <a:r>
              <a:rPr lang="zh-CN" altLang="zh-CN" sz="2800" b="1" kern="100" dirty="0">
                <a:solidFill>
                  <a:srgbClr val="FF0000"/>
                </a:solidFill>
                <a:latin typeface="Times New Roman"/>
                <a:ea typeface="华文细黑"/>
                <a:cs typeface="Times New Roman"/>
              </a:rPr>
              <a:t>体积的</a:t>
            </a:r>
            <a:r>
              <a:rPr lang="en-US" altLang="zh-CN" sz="2800" b="1" kern="100" dirty="0">
                <a:solidFill>
                  <a:srgbClr val="FF0000"/>
                </a:solidFill>
                <a:latin typeface="Times New Roman"/>
                <a:ea typeface="华文细黑"/>
                <a:cs typeface="Courier New"/>
              </a:rPr>
              <a:t>NH</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，达到饱和状态</a:t>
            </a:r>
            <a:r>
              <a:rPr lang="zh-CN" altLang="zh-CN" sz="2800" b="1" kern="100" dirty="0" smtClean="0">
                <a:solidFill>
                  <a:srgbClr val="FF0000"/>
                </a:solidFill>
                <a:latin typeface="Times New Roman"/>
                <a:ea typeface="华文细黑"/>
                <a:cs typeface="Times New Roman"/>
              </a:rPr>
              <a:t>。</a:t>
            </a:r>
            <a:endParaRPr lang="zh-CN" altLang="zh-CN" sz="2800" b="1" kern="100" dirty="0">
              <a:solidFill>
                <a:srgbClr val="FF0000"/>
              </a:solidFill>
              <a:latin typeface="宋体"/>
              <a:cs typeface="Courier New"/>
            </a:endParaRPr>
          </a:p>
        </p:txBody>
      </p:sp>
      <p:sp>
        <p:nvSpPr>
          <p:cNvPr id="3" name="文本框 3"/>
          <p:cNvSpPr txBox="1"/>
          <p:nvPr/>
        </p:nvSpPr>
        <p:spPr bwMode="auto">
          <a:xfrm>
            <a:off x="550590" y="305179"/>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en-US" altLang="zh-CN" sz="3200" b="1" dirty="0">
              <a:solidFill>
                <a:schemeClr val="accent6">
                  <a:lumMod val="75000"/>
                </a:schemeClr>
              </a:solidFill>
              <a:latin typeface="+mj-ea"/>
              <a:ea typeface="+mj-ea"/>
              <a:cs typeface="+mn-cs"/>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0038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blinds(horizontal)">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xEl>
                                              <p:pRg st="1" end="1"/>
                                            </p:txEl>
                                          </p:spTgt>
                                        </p:tgtEl>
                                      </p:cBhvr>
                                    </p:animEffect>
                                    <p:set>
                                      <p:cBhvr>
                                        <p:cTn id="12" dur="1" fill="hold">
                                          <p:stCondLst>
                                            <p:cond delay="499"/>
                                          </p:stCondLst>
                                        </p:cTn>
                                        <p:tgtEl>
                                          <p:spTgt spid="9">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78582" y="189434"/>
            <a:ext cx="11567815" cy="3649693"/>
          </a:xfrm>
          <a:prstGeom prst="rect">
            <a:avLst/>
          </a:prstGeom>
        </p:spPr>
        <p:txBody>
          <a:bodyPr wrap="square" lIns="121898" tIns="60948" rIns="121898" bIns="60948">
            <a:spAutoFit/>
          </a:bodyPr>
          <a:lstStyle/>
          <a:p>
            <a:pPr lvl="0" algn="just">
              <a:lnSpc>
                <a:spcPts val="5500"/>
              </a:lnSpc>
              <a:tabLst>
                <a:tab pos="1890395" algn="l"/>
              </a:tabLst>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请填写下列物质的结晶方法。</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氯化钠：</a:t>
            </a:r>
            <a:r>
              <a:rPr lang="en-US" altLang="zh-CN" sz="2800" u="sng" kern="100" dirty="0">
                <a:solidFill>
                  <a:prstClr val="black"/>
                </a:solidFill>
                <a:latin typeface="Times New Roman"/>
                <a:ea typeface="华文细黑"/>
                <a:cs typeface="Courier New"/>
              </a:rPr>
              <a:t>                </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硝酸钾：</a:t>
            </a:r>
            <a:r>
              <a:rPr lang="en-US" altLang="zh-CN" sz="2800" u="sng" kern="100" dirty="0">
                <a:solidFill>
                  <a:prstClr val="black"/>
                </a:solidFill>
                <a:latin typeface="Times New Roman"/>
                <a:ea typeface="华文细黑"/>
                <a:cs typeface="Courier New"/>
              </a:rPr>
              <a:t>                                     </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硫酸铜晶体：</a:t>
            </a:r>
            <a:r>
              <a:rPr lang="en-US" altLang="zh-CN" sz="2800" u="sng" kern="100" dirty="0">
                <a:solidFill>
                  <a:prstClr val="black"/>
                </a:solidFill>
                <a:latin typeface="Times New Roman"/>
                <a:ea typeface="华文细黑"/>
                <a:cs typeface="Courier New"/>
              </a:rPr>
              <a:t>                                    </a:t>
            </a:r>
            <a:r>
              <a:rPr lang="en-US" altLang="zh-CN" sz="2800" u="sng" kern="100" dirty="0" smtClean="0">
                <a:solidFill>
                  <a:prstClr val="black"/>
                </a:solidFill>
                <a:latin typeface="Times New Roman"/>
                <a:ea typeface="华文细黑"/>
                <a:cs typeface="Courier New"/>
              </a:rPr>
              <a:t> </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从</a:t>
            </a:r>
            <a:r>
              <a:rPr lang="en-US" altLang="zh-CN" sz="2800" kern="100" dirty="0">
                <a:solidFill>
                  <a:prstClr val="black"/>
                </a:solidFill>
                <a:latin typeface="Times New Roman"/>
                <a:ea typeface="华文细黑"/>
                <a:cs typeface="Courier New"/>
              </a:rPr>
              <a:t>FeCl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溶液中得到</a:t>
            </a:r>
            <a:r>
              <a:rPr lang="en-US" altLang="zh-CN" sz="2800" kern="100" dirty="0">
                <a:solidFill>
                  <a:prstClr val="black"/>
                </a:solidFill>
                <a:latin typeface="Times New Roman"/>
                <a:ea typeface="华文细黑"/>
                <a:cs typeface="Courier New"/>
              </a:rPr>
              <a:t>FeCl</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·6H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固体</a:t>
            </a:r>
            <a:r>
              <a:rPr lang="en-US" altLang="zh-CN" sz="2800" u="sng" kern="100" dirty="0">
                <a:solidFill>
                  <a:prstClr val="black"/>
                </a:solidFill>
                <a:latin typeface="Times New Roman"/>
                <a:ea typeface="华文细黑"/>
                <a:cs typeface="Courier New"/>
              </a:rPr>
              <a:t>                                                     </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2" name="矩形 1"/>
          <p:cNvSpPr/>
          <p:nvPr/>
        </p:nvSpPr>
        <p:spPr>
          <a:xfrm>
            <a:off x="6301071" y="2933503"/>
            <a:ext cx="4796681" cy="701089"/>
          </a:xfrm>
          <a:prstGeom prst="rect">
            <a:avLst/>
          </a:prstGeom>
        </p:spPr>
        <p:txBody>
          <a:bodyPr wrap="square">
            <a:spAutoFit/>
          </a:bodyPr>
          <a:lstStyle/>
          <a:p>
            <a:pPr lvl="0" algn="just">
              <a:lnSpc>
                <a:spcPts val="5500"/>
              </a:lnSpc>
              <a:tabLst>
                <a:tab pos="1890395" algn="l"/>
              </a:tabLst>
            </a:pPr>
            <a:r>
              <a:rPr lang="zh-CN" altLang="zh-CN" sz="2800" kern="100" dirty="0" smtClean="0">
                <a:solidFill>
                  <a:srgbClr val="FF0000"/>
                </a:solidFill>
                <a:latin typeface="Times New Roman"/>
                <a:ea typeface="华文细黑"/>
                <a:cs typeface="Times New Roman"/>
              </a:rPr>
              <a:t>在</a:t>
            </a:r>
            <a:r>
              <a:rPr lang="en-US" altLang="zh-CN" sz="2800" kern="100" dirty="0" err="1" smtClean="0">
                <a:solidFill>
                  <a:srgbClr val="FF0000"/>
                </a:solidFill>
                <a:latin typeface="Times New Roman"/>
                <a:ea typeface="华文细黑"/>
                <a:cs typeface="Courier New"/>
              </a:rPr>
              <a:t>HCl</a:t>
            </a:r>
            <a:r>
              <a:rPr lang="zh-CN" altLang="zh-CN" sz="2800" kern="100" dirty="0">
                <a:solidFill>
                  <a:srgbClr val="FF0000"/>
                </a:solidFill>
                <a:latin typeface="Times New Roman"/>
                <a:ea typeface="华文细黑"/>
                <a:cs typeface="Times New Roman"/>
              </a:rPr>
              <a:t>气氛中加热，蒸发结晶</a:t>
            </a:r>
            <a:endParaRPr lang="zh-CN" altLang="zh-CN" sz="2800" kern="100" dirty="0">
              <a:solidFill>
                <a:srgbClr val="FF0000"/>
              </a:solidFill>
              <a:latin typeface="宋体"/>
              <a:cs typeface="Courier New"/>
            </a:endParaRPr>
          </a:p>
        </p:txBody>
      </p:sp>
      <p:sp>
        <p:nvSpPr>
          <p:cNvPr id="3" name="矩形 2"/>
          <p:cNvSpPr/>
          <p:nvPr/>
        </p:nvSpPr>
        <p:spPr>
          <a:xfrm>
            <a:off x="2330471" y="845271"/>
            <a:ext cx="1620957" cy="705258"/>
          </a:xfrm>
          <a:prstGeom prst="rect">
            <a:avLst/>
          </a:prstGeom>
        </p:spPr>
        <p:txBody>
          <a:bodyPr wrap="none">
            <a:spAutoFit/>
          </a:bodyPr>
          <a:lstStyle/>
          <a:p>
            <a:pPr algn="just">
              <a:lnSpc>
                <a:spcPts val="5500"/>
              </a:lnSpc>
              <a:tabLst>
                <a:tab pos="1890395" algn="l"/>
              </a:tabLst>
            </a:pPr>
            <a:r>
              <a:rPr lang="zh-CN" altLang="zh-CN" sz="2800" kern="100" dirty="0">
                <a:solidFill>
                  <a:srgbClr val="FF0000"/>
                </a:solidFill>
                <a:latin typeface="Times New Roman"/>
                <a:ea typeface="华文细黑"/>
                <a:cs typeface="Courier New"/>
              </a:rPr>
              <a:t>蒸发结晶</a:t>
            </a:r>
            <a:endParaRPr lang="zh-CN" altLang="en-US" sz="2800" kern="100" dirty="0">
              <a:solidFill>
                <a:srgbClr val="FF0000"/>
              </a:solidFill>
              <a:latin typeface="Times New Roman"/>
              <a:ea typeface="华文细黑"/>
              <a:cs typeface="Courier New"/>
            </a:endParaRPr>
          </a:p>
        </p:txBody>
      </p:sp>
      <p:sp>
        <p:nvSpPr>
          <p:cNvPr id="4" name="矩形 3"/>
          <p:cNvSpPr/>
          <p:nvPr/>
        </p:nvSpPr>
        <p:spPr>
          <a:xfrm>
            <a:off x="2330471" y="1530209"/>
            <a:ext cx="3416320" cy="705258"/>
          </a:xfrm>
          <a:prstGeom prst="rect">
            <a:avLst/>
          </a:prstGeom>
        </p:spPr>
        <p:txBody>
          <a:bodyPr wrap="none">
            <a:spAutoFit/>
          </a:bodyPr>
          <a:lstStyle/>
          <a:p>
            <a:pPr algn="just">
              <a:lnSpc>
                <a:spcPts val="5500"/>
              </a:lnSpc>
              <a:tabLst>
                <a:tab pos="1890395" algn="l"/>
              </a:tabLst>
            </a:pPr>
            <a:r>
              <a:rPr lang="zh-CN" altLang="zh-CN" sz="2800" kern="100" dirty="0">
                <a:solidFill>
                  <a:srgbClr val="FF0000"/>
                </a:solidFill>
                <a:latin typeface="Times New Roman"/>
                <a:ea typeface="华文细黑"/>
                <a:cs typeface="Courier New"/>
              </a:rPr>
              <a:t>蒸发浓缩，冷却结晶</a:t>
            </a:r>
            <a:endParaRPr lang="zh-CN" altLang="en-US" sz="2800" kern="100" dirty="0">
              <a:solidFill>
                <a:srgbClr val="FF0000"/>
              </a:solidFill>
              <a:latin typeface="Times New Roman"/>
              <a:ea typeface="华文细黑"/>
              <a:cs typeface="Courier New"/>
            </a:endParaRPr>
          </a:p>
        </p:txBody>
      </p:sp>
      <p:sp>
        <p:nvSpPr>
          <p:cNvPr id="5" name="矩形 4"/>
          <p:cNvSpPr/>
          <p:nvPr/>
        </p:nvSpPr>
        <p:spPr>
          <a:xfrm>
            <a:off x="3070871" y="2244791"/>
            <a:ext cx="3416320" cy="705258"/>
          </a:xfrm>
          <a:prstGeom prst="rect">
            <a:avLst/>
          </a:prstGeom>
        </p:spPr>
        <p:txBody>
          <a:bodyPr wrap="none">
            <a:spAutoFit/>
          </a:bodyPr>
          <a:lstStyle/>
          <a:p>
            <a:pPr algn="just">
              <a:lnSpc>
                <a:spcPts val="5500"/>
              </a:lnSpc>
              <a:tabLst>
                <a:tab pos="1890395" algn="l"/>
              </a:tabLst>
            </a:pPr>
            <a:r>
              <a:rPr lang="zh-CN" altLang="zh-CN" sz="2800" kern="100" dirty="0">
                <a:solidFill>
                  <a:srgbClr val="FF0000"/>
                </a:solidFill>
                <a:latin typeface="Times New Roman"/>
                <a:ea typeface="华文细黑"/>
                <a:cs typeface="Courier New"/>
              </a:rPr>
              <a:t>蒸发浓缩，冷却结晶</a:t>
            </a:r>
            <a:endParaRPr lang="zh-CN" altLang="en-US" sz="2800" kern="100" dirty="0">
              <a:solidFill>
                <a:srgbClr val="FF0000"/>
              </a:solidFill>
              <a:latin typeface="Times New Roman"/>
              <a:ea typeface="华文细黑"/>
              <a:cs typeface="Courier New"/>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7978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4424" y="405458"/>
            <a:ext cx="11275398" cy="3649693"/>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3</a:t>
            </a:r>
            <a:r>
              <a:rPr lang="en-US" altLang="zh-CN" sz="2800" kern="100" dirty="0" smtClean="0">
                <a:latin typeface="Times New Roman"/>
                <a:ea typeface="华文细黑"/>
                <a:cs typeface="Courier New"/>
              </a:rPr>
              <a:t>.</a:t>
            </a:r>
            <a:r>
              <a:rPr lang="zh-CN" altLang="en-US" sz="2800" kern="100" dirty="0" smtClean="0">
                <a:latin typeface="Times New Roman"/>
                <a:ea typeface="华文细黑"/>
                <a:cs typeface="Courier New"/>
              </a:rPr>
              <a:t>右</a:t>
            </a:r>
            <a:r>
              <a:rPr lang="zh-CN" altLang="zh-CN" sz="2800" kern="100" dirty="0" smtClean="0">
                <a:latin typeface="Times New Roman"/>
                <a:ea typeface="华文细黑"/>
                <a:cs typeface="Times New Roman"/>
              </a:rPr>
              <a:t>图</a:t>
            </a:r>
            <a:r>
              <a:rPr lang="zh-CN" altLang="zh-CN" sz="2800" kern="100" dirty="0">
                <a:latin typeface="Times New Roman"/>
                <a:ea typeface="华文细黑"/>
                <a:cs typeface="Times New Roman"/>
              </a:rPr>
              <a:t>是</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三种固体物质的溶解度曲线。按要求回答下列问题</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若</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溶液中混有少量</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，怎样提纯</a:t>
            </a:r>
            <a:r>
              <a:rPr lang="en-US" altLang="zh-CN" sz="2800" kern="100" dirty="0">
                <a:latin typeface="Times New Roman"/>
                <a:ea typeface="华文细黑"/>
                <a:cs typeface="Courier New"/>
              </a:rPr>
              <a:t>X?</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zh-CN" altLang="zh-CN" sz="2800" kern="100" dirty="0">
                <a:solidFill>
                  <a:srgbClr val="FF0000"/>
                </a:solidFill>
                <a:latin typeface="Times New Roman"/>
                <a:ea typeface="华文细黑"/>
                <a:cs typeface="Courier New"/>
              </a:rPr>
              <a:t>加热浓缩，冷却结晶，过滤。</a:t>
            </a:r>
          </a:p>
          <a:p>
            <a:pPr algn="just">
              <a:lnSpc>
                <a:spcPts val="55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若</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溶液中混有少量的</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，怎样提纯</a:t>
            </a:r>
            <a:r>
              <a:rPr lang="en-US" altLang="zh-CN" sz="2800" kern="100" dirty="0">
                <a:latin typeface="Times New Roman"/>
                <a:ea typeface="华文细黑"/>
                <a:cs typeface="Courier New"/>
              </a:rPr>
              <a:t>Y?</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zh-CN" altLang="zh-CN" sz="2800" kern="100" dirty="0">
                <a:solidFill>
                  <a:srgbClr val="FF0000"/>
                </a:solidFill>
                <a:latin typeface="Times New Roman"/>
                <a:ea typeface="华文细黑"/>
                <a:cs typeface="Courier New"/>
              </a:rPr>
              <a:t>蒸发结晶，趁热过滤。</a:t>
            </a:r>
          </a:p>
        </p:txBody>
      </p:sp>
      <p:pic>
        <p:nvPicPr>
          <p:cNvPr id="32770" name="Picture 2" descr="HX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9462" y="1606879"/>
            <a:ext cx="2569362" cy="230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2865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blinds(horizontal)">
                                      <p:cBhvr>
                                        <p:cTn id="1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23678" y="834903"/>
            <a:ext cx="11388152" cy="1415748"/>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smtClean="0">
                <a:latin typeface="Times New Roman"/>
                <a:ea typeface="华文细黑"/>
                <a:cs typeface="Times New Roman"/>
              </a:rPr>
              <a:t>高氯酸</a:t>
            </a:r>
            <a:r>
              <a:rPr lang="zh-CN" altLang="zh-CN" sz="2800" kern="100" dirty="0">
                <a:latin typeface="Times New Roman"/>
                <a:ea typeface="华文细黑"/>
                <a:cs typeface="Times New Roman"/>
              </a:rPr>
              <a:t>铵可用于火箭推进剂，实验室可由</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等原料制取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部分物质溶解度如图</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，其实验流程如下</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pic>
        <p:nvPicPr>
          <p:cNvPr id="1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892" y="2448444"/>
            <a:ext cx="10123038" cy="357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05175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7057" y="3141762"/>
            <a:ext cx="11617054"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已知氯酸钠受热分解生成高氯酸钠和氯化钠</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(1)80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时浸取液冷却至</a:t>
            </a:r>
            <a:r>
              <a:rPr lang="en-US" altLang="zh-CN" sz="2800" kern="100" dirty="0">
                <a:latin typeface="Times New Roman"/>
                <a:ea typeface="华文细黑"/>
                <a:cs typeface="Courier New"/>
              </a:rPr>
              <a:t>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过滤，滤渣的主要成分为</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写化学式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80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时浸取液主要含有</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溶解度受温度影响较大，而</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受温度影响很小，当冷却至</a:t>
            </a:r>
            <a:r>
              <a:rPr lang="en-US" altLang="zh-CN" sz="2800" kern="100" dirty="0">
                <a:latin typeface="Times New Roman"/>
                <a:ea typeface="华文细黑"/>
                <a:cs typeface="Courier New"/>
              </a:rPr>
              <a:t>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会因温度降低溶解度减小而析出，所以滤渣中主要物质是</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4</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pic>
        <p:nvPicPr>
          <p:cNvPr id="35842" name="Picture 2" descr="HX13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431" y="152151"/>
            <a:ext cx="3734631" cy="3009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8692395" y="3709052"/>
            <a:ext cx="1321196" cy="656846"/>
          </a:xfrm>
          <a:prstGeom prst="rect">
            <a:avLst/>
          </a:prstGeom>
        </p:spPr>
        <p:txBody>
          <a:bodyPr wrap="none">
            <a:spAutoFit/>
          </a:bodyPr>
          <a:lstStyle/>
          <a:p>
            <a:pPr algn="just">
              <a:lnSpc>
                <a:spcPct val="150000"/>
              </a:lnSpc>
              <a:spcAft>
                <a:spcPts val="0"/>
              </a:spcAft>
              <a:tabLst>
                <a:tab pos="1890395" algn="l"/>
              </a:tabLst>
            </a:pPr>
            <a:r>
              <a:rPr lang="en-US" altLang="zh-CN" sz="2800" kern="100" dirty="0">
                <a:solidFill>
                  <a:srgbClr val="FF0000"/>
                </a:solidFill>
                <a:latin typeface="Times New Roman"/>
                <a:ea typeface="华文细黑"/>
                <a:cs typeface="Courier New"/>
              </a:rPr>
              <a:t>NaClO</a:t>
            </a:r>
            <a:r>
              <a:rPr lang="en-US" altLang="zh-CN" sz="2800" kern="100" baseline="-25000" dirty="0">
                <a:solidFill>
                  <a:srgbClr val="FF0000"/>
                </a:solidFill>
                <a:latin typeface="Times New Roman"/>
                <a:ea typeface="华文细黑"/>
                <a:cs typeface="Courier New"/>
              </a:rPr>
              <a:t>4</a:t>
            </a:r>
            <a:endParaRPr lang="zh-CN" altLang="zh-CN" sz="2800" kern="100" dirty="0">
              <a:solidFill>
                <a:srgbClr val="FF0000"/>
              </a:solidFill>
              <a:effectLst/>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3786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4">
                                            <p:txEl>
                                              <p:pRg st="2" end="2"/>
                                            </p:txEl>
                                          </p:spTgt>
                                        </p:tgtEl>
                                      </p:cBhvr>
                                    </p:animEffect>
                                    <p:set>
                                      <p:cBhvr>
                                        <p:cTn id="17" dur="1" fill="hold">
                                          <p:stCondLst>
                                            <p:cond delay="499"/>
                                          </p:stCondLst>
                                        </p:cTn>
                                        <p:tgtEl>
                                          <p:spTgt spid="4">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P spid="3" grpId="0"/>
      <p:bldP spid="3"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117426"/>
            <a:ext cx="11388152" cy="3649693"/>
          </a:xfrm>
          <a:prstGeom prst="rect">
            <a:avLst/>
          </a:prstGeom>
        </p:spPr>
        <p:txBody>
          <a:bodyPr wrap="square" lIns="121898" tIns="60948" rIns="121898" bIns="60948">
            <a:spAutoFit/>
          </a:bodyPr>
          <a:lstStyle/>
          <a:p>
            <a:pPr lvl="0" algn="just">
              <a:lnSpc>
                <a:spcPts val="5500"/>
              </a:lnSpc>
              <a:tabLst>
                <a:tab pos="1890395" algn="l"/>
              </a:tabLst>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反应器中加入氯化铵饱和溶液发生反应的离子方程式</a:t>
            </a:r>
            <a:r>
              <a:rPr lang="zh-CN" altLang="zh-CN" sz="2800" kern="100" dirty="0" smtClean="0">
                <a:solidFill>
                  <a:prstClr val="black"/>
                </a:solidFill>
                <a:latin typeface="Times New Roman"/>
                <a:ea typeface="华文细黑"/>
                <a:cs typeface="Times New Roman"/>
              </a:rPr>
              <a:t>为</a:t>
            </a:r>
            <a:endParaRPr lang="en-US" altLang="zh-CN" sz="2800" kern="100" dirty="0" smtClean="0">
              <a:solidFill>
                <a:prstClr val="black"/>
              </a:solidFill>
              <a:latin typeface="Times New Roman"/>
              <a:ea typeface="华文细黑"/>
              <a:cs typeface="Times New Roman"/>
            </a:endParaRPr>
          </a:p>
          <a:p>
            <a:pPr lvl="0" algn="just">
              <a:lnSpc>
                <a:spcPts val="5500"/>
              </a:lnSpc>
              <a:tabLst>
                <a:tab pos="1890395" algn="l"/>
              </a:tabLst>
            </a:pPr>
            <a:r>
              <a:rPr lang="en-US" altLang="zh-CN" sz="2800" kern="100" dirty="0" smtClean="0">
                <a:solidFill>
                  <a:prstClr val="black"/>
                </a:solidFill>
                <a:latin typeface="Times New Roman"/>
                <a:ea typeface="华文细黑"/>
                <a:cs typeface="Courier New"/>
              </a:rPr>
              <a:t>____________</a:t>
            </a:r>
            <a:r>
              <a:rPr lang="en-US" altLang="zh-CN" sz="2800" kern="100" dirty="0" smtClean="0">
                <a:solidFill>
                  <a:prstClr val="black"/>
                </a:solidFill>
                <a:latin typeface="Times New Roman"/>
                <a:ea typeface="华文细黑"/>
                <a:cs typeface="Times New Roman"/>
              </a:rPr>
              <a:t>___________</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宋体"/>
              <a:cs typeface="Courier New"/>
            </a:endParaRPr>
          </a:p>
          <a:p>
            <a:pPr lvl="0" algn="just">
              <a:lnSpc>
                <a:spcPts val="5500"/>
              </a:lnSpc>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反应器中含有</a:t>
            </a:r>
            <a:r>
              <a:rPr lang="en-US" altLang="zh-CN" sz="2800" kern="100" dirty="0">
                <a:latin typeface="Times New Roman"/>
                <a:ea typeface="华文细黑"/>
              </a:rPr>
              <a:t>NaClO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，加入氯化铵饱和溶液后，根据不同物质的溶解度相对大小关系，可知溶解度最小的</a:t>
            </a:r>
            <a:r>
              <a:rPr lang="en-US" altLang="zh-CN" sz="2800" kern="100" dirty="0">
                <a:latin typeface="Times New Roman"/>
                <a:ea typeface="华文细黑"/>
              </a:rPr>
              <a:t>NH</a:t>
            </a:r>
            <a:r>
              <a:rPr lang="en-US" altLang="zh-CN" sz="2800" kern="100" baseline="-25000" dirty="0">
                <a:latin typeface="Times New Roman"/>
                <a:ea typeface="华文细黑"/>
              </a:rPr>
              <a:t>4</a:t>
            </a:r>
            <a:r>
              <a:rPr lang="en-US" altLang="zh-CN" sz="2800" kern="100" dirty="0">
                <a:latin typeface="Times New Roman"/>
                <a:ea typeface="华文细黑"/>
              </a:rPr>
              <a:t>ClO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首先结晶析出，发生反应的离子方程式</a:t>
            </a:r>
            <a:r>
              <a:rPr lang="zh-CN" altLang="zh-CN" sz="2800" kern="100" dirty="0" smtClean="0">
                <a:latin typeface="Times New Roman"/>
                <a:ea typeface="华文细黑"/>
                <a:cs typeface="Times New Roman"/>
              </a:rPr>
              <a:t>为</a:t>
            </a:r>
            <a:endParaRPr lang="en-US" altLang="zh-CN" sz="2800" kern="100" dirty="0" smtClean="0">
              <a:solidFill>
                <a:prstClr val="black"/>
              </a:solidFill>
              <a:latin typeface="Times New Roman"/>
              <a:ea typeface="华文细黑"/>
              <a:cs typeface="Times New Roman"/>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049601986"/>
              </p:ext>
            </p:extLst>
          </p:nvPr>
        </p:nvGraphicFramePr>
        <p:xfrm>
          <a:off x="3626454" y="3115926"/>
          <a:ext cx="4765675" cy="671513"/>
        </p:xfrm>
        <a:graphic>
          <a:graphicData uri="http://schemas.openxmlformats.org/presentationml/2006/ole">
            <mc:AlternateContent xmlns:mc="http://schemas.openxmlformats.org/markup-compatibility/2006">
              <mc:Choice xmlns:v="urn:schemas-microsoft-com:vml" Requires="v">
                <p:oleObj spid="_x0000_s37213" name="文档" r:id="rId3" imgW="4765212" imgH="671389" progId="Word.Document.12">
                  <p:embed/>
                </p:oleObj>
              </mc:Choice>
              <mc:Fallback>
                <p:oleObj name="文档" r:id="rId3" imgW="4765212" imgH="671389" progId="Word.Document.12">
                  <p:embed/>
                  <p:pic>
                    <p:nvPicPr>
                      <p:cNvPr id="0" name=""/>
                      <p:cNvPicPr/>
                      <p:nvPr/>
                    </p:nvPicPr>
                    <p:blipFill>
                      <a:blip r:embed="rId4"/>
                      <a:stretch>
                        <a:fillRect/>
                      </a:stretch>
                    </p:blipFill>
                    <p:spPr>
                      <a:xfrm>
                        <a:off x="3626454" y="3115926"/>
                        <a:ext cx="4765675" cy="67151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7515188"/>
              </p:ext>
            </p:extLst>
          </p:nvPr>
        </p:nvGraphicFramePr>
        <p:xfrm>
          <a:off x="397142" y="870999"/>
          <a:ext cx="4764088" cy="781050"/>
        </p:xfrm>
        <a:graphic>
          <a:graphicData uri="http://schemas.openxmlformats.org/presentationml/2006/ole">
            <mc:AlternateContent xmlns:mc="http://schemas.openxmlformats.org/markup-compatibility/2006">
              <mc:Choice xmlns:v="urn:schemas-microsoft-com:vml" Requires="v">
                <p:oleObj spid="_x0000_s37214" name="文档" r:id="rId5" imgW="4765212" imgH="672471" progId="Word.Document.12">
                  <p:embed/>
                </p:oleObj>
              </mc:Choice>
              <mc:Fallback>
                <p:oleObj name="文档" r:id="rId5" imgW="4765212" imgH="672471" progId="Word.Document.12">
                  <p:embed/>
                  <p:pic>
                    <p:nvPicPr>
                      <p:cNvPr id="0" name=""/>
                      <p:cNvPicPr/>
                      <p:nvPr/>
                    </p:nvPicPr>
                    <p:blipFill>
                      <a:blip r:embed="rId6"/>
                      <a:stretch>
                        <a:fillRect/>
                      </a:stretch>
                    </p:blipFill>
                    <p:spPr>
                      <a:xfrm>
                        <a:off x="397142" y="870999"/>
                        <a:ext cx="4764088" cy="781050"/>
                      </a:xfrm>
                      <a:prstGeom prst="rect">
                        <a:avLst/>
                      </a:prstGeom>
                    </p:spPr>
                  </p:pic>
                </p:oleObj>
              </mc:Fallback>
            </mc:AlternateContent>
          </a:graphicData>
        </a:graphic>
      </p:graphicFrame>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3666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
          <p:cNvSpPr txBox="1"/>
          <p:nvPr/>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344726" y="549474"/>
            <a:ext cx="11409907" cy="526297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endParaRPr lang="en-US" altLang="zh-CN" sz="2800" kern="100" dirty="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1</a:t>
            </a:r>
            <a:r>
              <a:rPr lang="en-US" altLang="zh-CN" sz="2800" kern="100" dirty="0" smtClean="0">
                <a:latin typeface="Times New Roman"/>
                <a:ea typeface="华文细黑"/>
                <a:cs typeface="Courier New"/>
              </a:rPr>
              <a:t>)                      </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0.10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安徽理综，</a:t>
            </a:r>
            <a:r>
              <a:rPr lang="en-US" altLang="zh-CN" sz="2800" kern="100" dirty="0">
                <a:latin typeface="Times New Roman"/>
                <a:ea typeface="华文细黑"/>
                <a:cs typeface="Courier New"/>
              </a:rPr>
              <a:t>8A)</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称取</a:t>
            </a:r>
            <a:r>
              <a:rPr lang="en-US" altLang="zh-CN" sz="2800" kern="100" dirty="0">
                <a:latin typeface="Times New Roman"/>
                <a:ea typeface="华文细黑"/>
                <a:cs typeface="Courier New"/>
              </a:rPr>
              <a:t>2.0 g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固体，可以先在托盘上各放</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张滤纸，然后在右盘上添加</a:t>
            </a:r>
            <a:r>
              <a:rPr lang="en-US" altLang="zh-CN" sz="2800" kern="100" dirty="0">
                <a:latin typeface="Times New Roman"/>
                <a:ea typeface="华文细黑"/>
                <a:cs typeface="Courier New"/>
              </a:rPr>
              <a:t>2 g</a:t>
            </a:r>
            <a:r>
              <a:rPr lang="zh-CN" altLang="zh-CN" sz="2800" kern="100" dirty="0">
                <a:latin typeface="Times New Roman"/>
                <a:ea typeface="华文细黑"/>
                <a:cs typeface="Times New Roman"/>
              </a:rPr>
              <a:t>砝码，左盘上添加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8A</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pic>
        <p:nvPicPr>
          <p:cNvPr id="37890" name="Picture 2" descr="HX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5992" y="1433890"/>
            <a:ext cx="1768579" cy="2206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606486" y="2635097"/>
            <a:ext cx="543739"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9" name="矩形 8"/>
          <p:cNvSpPr/>
          <p:nvPr/>
        </p:nvSpPr>
        <p:spPr>
          <a:xfrm>
            <a:off x="5867709" y="4547677"/>
            <a:ext cx="543739"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3096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2409" y="477466"/>
            <a:ext cx="11524006" cy="5262979"/>
          </a:xfrm>
          <a:prstGeom prst="rect">
            <a:avLst/>
          </a:prstGeom>
        </p:spPr>
        <p:txBody>
          <a:bodyPr>
            <a:spAutoFit/>
          </a:bodyPr>
          <a:lstStyle/>
          <a:p>
            <a:pPr algn="just">
              <a:lnSpc>
                <a:spcPct val="150000"/>
              </a:lnSpc>
              <a:spcAft>
                <a:spcPts val="0"/>
              </a:spcAft>
              <a:tabLst>
                <a:tab pos="1890395" algn="l"/>
              </a:tabLst>
            </a:pP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endParaRPr lang="en-US" altLang="zh-CN" sz="2800" kern="100" dirty="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 </a:t>
            </a:r>
            <a:r>
              <a:rPr lang="en-US" altLang="zh-CN" sz="2800" kern="100" dirty="0" smtClean="0">
                <a:latin typeface="Times New Roman"/>
                <a:ea typeface="华文细黑"/>
                <a:cs typeface="Courier New"/>
              </a:rPr>
              <a:t>                                   (</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3A)</a:t>
            </a:r>
            <a:endParaRPr lang="zh-CN" altLang="zh-CN" sz="1050" kern="100" dirty="0">
              <a:latin typeface="宋体"/>
              <a:cs typeface="Courier New"/>
            </a:endParaRPr>
          </a:p>
          <a:p>
            <a:pPr algn="just">
              <a:lnSpc>
                <a:spcPct val="150000"/>
              </a:lnSpc>
              <a:spcAft>
                <a:spcPts val="0"/>
              </a:spcAft>
              <a:tabLst>
                <a:tab pos="1890395" algn="l"/>
              </a:tabLst>
            </a:pP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endParaRPr lang="en-US" altLang="zh-CN" sz="2800" kern="100" dirty="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重庆理综，</a:t>
            </a:r>
            <a:r>
              <a:rPr lang="en-US" altLang="zh-CN" sz="2800" kern="100" dirty="0">
                <a:latin typeface="Times New Roman"/>
                <a:ea typeface="华文细黑"/>
                <a:cs typeface="Courier New"/>
              </a:rPr>
              <a:t>4B)</a:t>
            </a:r>
            <a:endParaRPr lang="zh-CN" altLang="zh-CN" sz="1050" kern="100" dirty="0">
              <a:effectLst/>
              <a:latin typeface="宋体"/>
              <a:cs typeface="Courier New"/>
            </a:endParaRPr>
          </a:p>
        </p:txBody>
      </p:sp>
      <p:pic>
        <p:nvPicPr>
          <p:cNvPr id="38914" name="Picture 2" descr="HX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8632" y="490901"/>
            <a:ext cx="1641839" cy="2686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3" descr="HX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0207" y="3344404"/>
            <a:ext cx="2056687" cy="270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222998" y="1937946"/>
            <a:ext cx="543739"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4" name="矩形 3"/>
          <p:cNvSpPr/>
          <p:nvPr/>
        </p:nvSpPr>
        <p:spPr>
          <a:xfrm>
            <a:off x="4235003" y="4479434"/>
            <a:ext cx="543739"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13" name="Rectangle 21">
            <a:hlinkClick r:id="rId4"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5"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6"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7"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75163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14586" y="909618"/>
            <a:ext cx="11053228"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观察两个试剂瓶上的标签，回答下列问题。</a:t>
            </a:r>
            <a:endParaRPr lang="zh-CN" altLang="zh-CN" sz="2800" kern="100" dirty="0">
              <a:effectLst/>
              <a:latin typeface="宋体"/>
              <a:cs typeface="Courier New"/>
            </a:endParaRPr>
          </a:p>
        </p:txBody>
      </p:sp>
      <p:sp>
        <p:nvSpPr>
          <p:cNvPr id="3" name="文本框 3"/>
          <p:cNvSpPr txBox="1"/>
          <p:nvPr/>
        </p:nvSpPr>
        <p:spPr bwMode="auto">
          <a:xfrm>
            <a:off x="550590" y="189434"/>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pic>
        <p:nvPicPr>
          <p:cNvPr id="2050" name="Picture 2" descr="HX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596" y="1885250"/>
            <a:ext cx="7803513" cy="340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85435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292" y="837506"/>
            <a:ext cx="11873194"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提纯混有少量硝酸钾的氯化钠，应采用在较高温度下制得浓溶液再冷却结晶、过滤、干燥的方法</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8D)</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用容量瓶配溶液时，若加水超过刻度线，立即用滴管吸出多余液体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12D)</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配制溶液定容时，俯视容量瓶刻度会使溶液浓度偏高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大纲全国卷，</a:t>
            </a:r>
            <a:r>
              <a:rPr lang="en-US" altLang="zh-CN" sz="2800" kern="100" dirty="0">
                <a:latin typeface="Times New Roman"/>
                <a:ea typeface="华文细黑"/>
                <a:cs typeface="Courier New"/>
              </a:rPr>
              <a:t>6C</a:t>
            </a:r>
            <a:r>
              <a:rPr lang="en-US" altLang="zh-CN" sz="2800" kern="100" dirty="0" smtClean="0">
                <a:latin typeface="Times New Roman"/>
                <a:ea typeface="华文细黑"/>
                <a:cs typeface="Courier New"/>
              </a:rPr>
              <a:t>)</a:t>
            </a:r>
            <a:endParaRPr lang="zh-CN" altLang="zh-CN" sz="2800" kern="100" dirty="0">
              <a:effectLst/>
              <a:latin typeface="宋体"/>
              <a:cs typeface="Courier New"/>
            </a:endParaRPr>
          </a:p>
        </p:txBody>
      </p:sp>
      <p:sp>
        <p:nvSpPr>
          <p:cNvPr id="2" name="矩形 1"/>
          <p:cNvSpPr/>
          <p:nvPr/>
        </p:nvSpPr>
        <p:spPr>
          <a:xfrm>
            <a:off x="4255323" y="1609274"/>
            <a:ext cx="543739"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4" name="矩形 3"/>
          <p:cNvSpPr/>
          <p:nvPr/>
        </p:nvSpPr>
        <p:spPr>
          <a:xfrm>
            <a:off x="11063758" y="2914194"/>
            <a:ext cx="543739"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5" name="矩形 4"/>
          <p:cNvSpPr/>
          <p:nvPr/>
        </p:nvSpPr>
        <p:spPr>
          <a:xfrm>
            <a:off x="8975768" y="4191402"/>
            <a:ext cx="545342"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12"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2878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5" grpId="0"/>
      <p:bldP spid="5"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1452" y="837506"/>
            <a:ext cx="11873194" cy="3618939"/>
          </a:xfrm>
          <a:prstGeom prst="rect">
            <a:avLst/>
          </a:prstGeom>
        </p:spPr>
        <p:txBody>
          <a:bodyPr>
            <a:spAutoFit/>
          </a:bodyPr>
          <a:lstStyle/>
          <a:p>
            <a:pPr algn="just">
              <a:lnSpc>
                <a:spcPts val="5500"/>
              </a:lnSpc>
              <a:spcAft>
                <a:spcPts val="0"/>
              </a:spcAft>
              <a:tabLst>
                <a:tab pos="1890395" algn="l"/>
              </a:tabLst>
            </a:pPr>
            <a:r>
              <a:rPr lang="en-US" altLang="zh-CN" sz="2800" kern="100" dirty="0" smtClean="0">
                <a:latin typeface="Times New Roman"/>
                <a:ea typeface="华文细黑"/>
                <a:cs typeface="Courier New"/>
              </a:rPr>
              <a:t>(8)</a:t>
            </a:r>
            <a:r>
              <a:rPr lang="zh-CN" altLang="zh-CN" sz="2800" kern="100" dirty="0">
                <a:latin typeface="Times New Roman"/>
                <a:ea typeface="华文细黑"/>
                <a:cs typeface="Times New Roman"/>
              </a:rPr>
              <a:t>因为</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的溶解度大，所以可用重结晶法除去</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中混有的</a:t>
            </a:r>
            <a:r>
              <a:rPr lang="en-US" altLang="zh-CN" sz="2800" kern="100" dirty="0" err="1">
                <a:latin typeface="Times New Roman"/>
                <a:ea typeface="华文细黑"/>
                <a:cs typeface="Courier New"/>
              </a:rPr>
              <a:t>NaCl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ts val="55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广东理综，</a:t>
            </a:r>
            <a:r>
              <a:rPr lang="en-US" altLang="zh-CN" sz="2800" kern="100" dirty="0">
                <a:latin typeface="Times New Roman"/>
                <a:ea typeface="华文细黑"/>
                <a:cs typeface="Courier New"/>
              </a:rPr>
              <a:t>9A)</a:t>
            </a:r>
            <a:endParaRPr lang="zh-CN" altLang="zh-CN" sz="105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(9)</a:t>
            </a:r>
            <a:r>
              <a:rPr lang="zh-CN" altLang="zh-CN" sz="2800" kern="100" dirty="0">
                <a:latin typeface="Times New Roman"/>
                <a:ea typeface="华文细黑"/>
                <a:cs typeface="Times New Roman"/>
              </a:rPr>
              <a:t>因为</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能制成澄清石灰水，所以可配制</a:t>
            </a:r>
            <a:r>
              <a:rPr lang="en-US" altLang="zh-CN" sz="2800" kern="100" dirty="0">
                <a:latin typeface="Times New Roman"/>
                <a:ea typeface="华文细黑"/>
                <a:cs typeface="Courier New"/>
              </a:rPr>
              <a:t>2.0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溶液</a:t>
            </a:r>
            <a:endParaRPr lang="en-US" altLang="zh-CN" sz="2800" kern="100" dirty="0" smtClean="0">
              <a:latin typeface="Times New Roman"/>
              <a:ea typeface="华文细黑"/>
              <a:cs typeface="Times New Roman"/>
            </a:endParaRPr>
          </a:p>
          <a:p>
            <a:pPr algn="just">
              <a:lnSpc>
                <a:spcPts val="5500"/>
              </a:lnSpc>
              <a:spcAft>
                <a:spcPts val="0"/>
              </a:spcAft>
              <a:tabLst>
                <a:tab pos="1890395" algn="l"/>
              </a:tabLst>
            </a:pPr>
            <a:r>
              <a:rPr lang="zh-CN" altLang="en-US" sz="2800"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ts val="55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广东理综，</a:t>
            </a:r>
            <a:r>
              <a:rPr lang="en-US" altLang="zh-CN" sz="2800" kern="100" dirty="0">
                <a:latin typeface="Times New Roman"/>
                <a:ea typeface="华文细黑"/>
                <a:cs typeface="Courier New"/>
              </a:rPr>
              <a:t>9D)</a:t>
            </a:r>
            <a:endParaRPr lang="zh-CN" altLang="zh-CN" sz="1050" kern="100" dirty="0">
              <a:effectLst/>
              <a:latin typeface="宋体"/>
              <a:cs typeface="Courier New"/>
            </a:endParaRPr>
          </a:p>
        </p:txBody>
      </p:sp>
      <p:sp>
        <p:nvSpPr>
          <p:cNvPr id="4" name="矩形 3"/>
          <p:cNvSpPr/>
          <p:nvPr/>
        </p:nvSpPr>
        <p:spPr>
          <a:xfrm>
            <a:off x="11240099" y="1047513"/>
            <a:ext cx="543739"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5" name="矩形 4"/>
          <p:cNvSpPr/>
          <p:nvPr/>
        </p:nvSpPr>
        <p:spPr>
          <a:xfrm>
            <a:off x="11123258" y="3145905"/>
            <a:ext cx="543739"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9157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3771" y="825509"/>
            <a:ext cx="11409907" cy="3323987"/>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a:t>
            </a:r>
            <a:r>
              <a:rPr lang="en-US" altLang="zh-CN" sz="2800" kern="100" dirty="0" smtClean="0">
                <a:latin typeface="Times New Roman"/>
                <a:ea typeface="华文细黑"/>
                <a:cs typeface="Courier New"/>
              </a:rPr>
              <a:t>10)</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0.100 0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氯化钠溶液时，将液体转移到容量瓶中需用玻璃棒引流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10C)</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t>
            </a:r>
            <a:r>
              <a:rPr lang="en-US" altLang="zh-CN" sz="2800" kern="100" dirty="0" smtClean="0">
                <a:latin typeface="Times New Roman"/>
                <a:ea typeface="华文细黑"/>
                <a:cs typeface="Courier New"/>
              </a:rPr>
              <a:t>11)</a:t>
            </a:r>
            <a:r>
              <a:rPr lang="zh-CN" altLang="zh-CN" sz="2800" kern="100" dirty="0">
                <a:latin typeface="Times New Roman"/>
                <a:ea typeface="华文细黑"/>
                <a:cs typeface="Times New Roman"/>
              </a:rPr>
              <a:t>用容量瓶配制溶液，定容时俯视刻度线，所配溶液浓度偏小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4B</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 name="矩形 1"/>
          <p:cNvSpPr/>
          <p:nvPr/>
        </p:nvSpPr>
        <p:spPr>
          <a:xfrm>
            <a:off x="1662078" y="1622195"/>
            <a:ext cx="545342"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4" name="矩形 3"/>
          <p:cNvSpPr/>
          <p:nvPr/>
        </p:nvSpPr>
        <p:spPr>
          <a:xfrm>
            <a:off x="10499699" y="2893489"/>
            <a:ext cx="543739"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79546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8622" y="909514"/>
            <a:ext cx="10168261" cy="2913618"/>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山东理综，</a:t>
            </a:r>
            <a:r>
              <a:rPr lang="en-US" altLang="zh-CN" sz="2800" kern="100" dirty="0">
                <a:latin typeface="IPAPANNEW"/>
                <a:ea typeface="华文细黑"/>
                <a:cs typeface="Times New Roman"/>
              </a:rPr>
              <a:t>31(1)]</a:t>
            </a:r>
            <a:r>
              <a:rPr lang="zh-CN" altLang="zh-CN" sz="2800" kern="100" dirty="0">
                <a:latin typeface="Times New Roman"/>
                <a:ea typeface="华文细黑"/>
                <a:cs typeface="Times New Roman"/>
              </a:rPr>
              <a:t>实验室用</a:t>
            </a:r>
            <a:r>
              <a:rPr lang="en-US" altLang="zh-CN" sz="2800" kern="100" dirty="0">
                <a:latin typeface="Times New Roman"/>
                <a:ea typeface="华文细黑"/>
                <a:cs typeface="Courier New"/>
              </a:rPr>
              <a:t>37%</a:t>
            </a:r>
            <a:r>
              <a:rPr lang="zh-CN" altLang="zh-CN" sz="2800" kern="100" dirty="0">
                <a:latin typeface="Times New Roman"/>
                <a:ea typeface="华文细黑"/>
                <a:cs typeface="Times New Roman"/>
              </a:rPr>
              <a:t>的盐酸配制</a:t>
            </a:r>
            <a:r>
              <a:rPr lang="en-US" altLang="zh-CN" sz="2800" kern="100" dirty="0">
                <a:latin typeface="Times New Roman"/>
                <a:ea typeface="华文细黑"/>
                <a:cs typeface="Courier New"/>
              </a:rPr>
              <a:t>15%</a:t>
            </a:r>
            <a:r>
              <a:rPr lang="zh-CN" altLang="zh-CN" sz="2800" kern="100" dirty="0">
                <a:latin typeface="Times New Roman"/>
                <a:ea typeface="华文细黑"/>
                <a:cs typeface="Times New Roman"/>
              </a:rPr>
              <a:t>的盐酸，除量筒外还需使用下列仪器中的</a:t>
            </a:r>
            <a:r>
              <a:rPr lang="en-US" altLang="zh-CN" sz="2800" u="sng" kern="100" dirty="0">
                <a:latin typeface="Times New Roman"/>
                <a:ea typeface="华文细黑"/>
                <a:cs typeface="Courier New"/>
              </a:rPr>
              <a:t>        </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烧杯</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容量瓶</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玻璃棒</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滴定管</a:t>
            </a:r>
            <a:endParaRPr lang="zh-CN" altLang="zh-CN" sz="2800" kern="100" dirty="0">
              <a:latin typeface="宋体"/>
              <a:cs typeface="Courier New"/>
            </a:endParaRPr>
          </a:p>
        </p:txBody>
      </p:sp>
      <p:sp>
        <p:nvSpPr>
          <p:cNvPr id="2" name="矩形 1"/>
          <p:cNvSpPr/>
          <p:nvPr/>
        </p:nvSpPr>
        <p:spPr>
          <a:xfrm>
            <a:off x="5978579" y="1413570"/>
            <a:ext cx="620683" cy="818173"/>
          </a:xfrm>
          <a:prstGeom prst="rect">
            <a:avLst/>
          </a:prstGeom>
        </p:spPr>
        <p:txBody>
          <a:bodyPr wrap="none">
            <a:spAutoFit/>
          </a:bodyPr>
          <a:lstStyle/>
          <a:p>
            <a:pPr lvl="0" algn="just">
              <a:lnSpc>
                <a:spcPct val="150000"/>
              </a:lnSpc>
              <a:tabLst>
                <a:tab pos="1890395" algn="l"/>
              </a:tabLst>
            </a:pPr>
            <a:r>
              <a:rPr lang="en-US" altLang="zh-CN" sz="3600" b="1" kern="100" dirty="0" smtClean="0">
                <a:solidFill>
                  <a:srgbClr val="FF0000"/>
                </a:solidFill>
                <a:latin typeface="Times New Roman"/>
                <a:ea typeface="华文细黑"/>
                <a:cs typeface="Courier New"/>
              </a:rPr>
              <a:t>ac</a:t>
            </a:r>
            <a:endParaRPr lang="zh-CN" altLang="zh-CN" sz="3600" b="1" kern="100" dirty="0">
              <a:solidFill>
                <a:srgbClr val="FF0000"/>
              </a:solidFill>
              <a:latin typeface="宋体"/>
              <a:cs typeface="Courier New"/>
            </a:endParaRPr>
          </a:p>
        </p:txBody>
      </p:sp>
      <p:sp>
        <p:nvSpPr>
          <p:cNvPr id="10"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566" y="609907"/>
            <a:ext cx="11388152" cy="133393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江苏，</a:t>
            </a:r>
            <a:r>
              <a:rPr lang="en-US" altLang="zh-CN" sz="2800" kern="100" dirty="0">
                <a:latin typeface="IPAPANNEW"/>
                <a:ea typeface="华文细黑"/>
                <a:cs typeface="Times New Roman"/>
              </a:rPr>
              <a:t>18(3)]</a:t>
            </a:r>
            <a:r>
              <a:rPr lang="zh-CN" altLang="zh-CN" sz="2800" kern="100" dirty="0">
                <a:latin typeface="Times New Roman"/>
                <a:ea typeface="华文细黑"/>
                <a:cs typeface="Times New Roman"/>
              </a:rPr>
              <a:t>如图可以看出，从</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混合溶液中结晶</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晶体，需控制的结晶温度范围为</a:t>
            </a:r>
            <a:r>
              <a:rPr lang="en-US" altLang="zh-CN" sz="2800" u="sng" kern="100" dirty="0">
                <a:latin typeface="Times New Roman"/>
                <a:ea typeface="华文细黑"/>
                <a:cs typeface="Courier New"/>
              </a:rPr>
              <a:t>                        </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pic>
        <p:nvPicPr>
          <p:cNvPr id="38914" name="Picture 2" descr="HX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2631" y="1989634"/>
            <a:ext cx="5663516" cy="468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1">
            <a:hlinkClick r:id="rId3"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4"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5"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6"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7883845" y="1154566"/>
            <a:ext cx="1710725" cy="656846"/>
          </a:xfrm>
          <a:prstGeom prst="rect">
            <a:avLst/>
          </a:prstGeom>
        </p:spPr>
        <p:txBody>
          <a:bodyPr wrap="none">
            <a:spAutoFit/>
          </a:bodyPr>
          <a:lstStyle/>
          <a:p>
            <a:pPr lvl="0" algn="just">
              <a:lnSpc>
                <a:spcPct val="150000"/>
              </a:lnSpc>
              <a:tabLst>
                <a:tab pos="1890395" algn="l"/>
              </a:tabLst>
            </a:pPr>
            <a:r>
              <a:rPr lang="zh-CN" altLang="zh-CN" sz="2800" b="1" kern="100" dirty="0" smtClean="0">
                <a:solidFill>
                  <a:srgbClr val="FF0000"/>
                </a:solidFill>
                <a:latin typeface="Times New Roman"/>
                <a:ea typeface="华文细黑"/>
                <a:cs typeface="Times New Roman"/>
              </a:rPr>
              <a:t>高于</a:t>
            </a:r>
            <a:r>
              <a:rPr lang="en-US" altLang="zh-CN" sz="2800" b="1" kern="100" dirty="0">
                <a:solidFill>
                  <a:srgbClr val="FF0000"/>
                </a:solidFill>
                <a:latin typeface="Times New Roman"/>
                <a:ea typeface="华文细黑"/>
                <a:cs typeface="Courier New"/>
              </a:rPr>
              <a:t>60 </a:t>
            </a:r>
            <a:r>
              <a:rPr lang="en-US" altLang="zh-CN" sz="2800" b="1" kern="100" dirty="0">
                <a:solidFill>
                  <a:srgbClr val="FF0000"/>
                </a:solidFill>
                <a:latin typeface="宋体"/>
                <a:ea typeface="华文细黑"/>
                <a:cs typeface="Times New Roman"/>
              </a:rPr>
              <a:t>℃</a:t>
            </a:r>
            <a:endParaRPr lang="zh-CN" altLang="zh-CN" sz="2800" b="1" kern="100" dirty="0">
              <a:solidFill>
                <a:srgbClr val="FF0000"/>
              </a:solidFill>
              <a:latin typeface="宋体"/>
              <a:cs typeface="Courier New"/>
            </a:endParaRP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p:cNvSpPr/>
          <p:nvPr/>
        </p:nvSpPr>
        <p:spPr>
          <a:xfrm>
            <a:off x="478582" y="765498"/>
            <a:ext cx="11163760"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由图可知，要从</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混合溶液中结晶出</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晶体，温度应大于</a:t>
            </a:r>
            <a:r>
              <a:rPr lang="en-US" altLang="zh-CN" sz="2800" kern="100" dirty="0">
                <a:latin typeface="Times New Roman"/>
                <a:ea typeface="华文细黑"/>
                <a:cs typeface="Courier New"/>
              </a:rPr>
              <a:t>60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，其原因是此时</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的溶解度大于</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的溶解度，有利于</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晶体析出，</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晶体不易析出</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lvl="0" algn="just">
              <a:lnSpc>
                <a:spcPct val="150000"/>
              </a:lnSpc>
              <a:tabLst>
                <a:tab pos="1890395" algn="l"/>
              </a:tabLst>
            </a:pPr>
            <a:r>
              <a:rPr lang="zh-CN" altLang="zh-CN" sz="2800" b="1" kern="100" dirty="0" smtClean="0">
                <a:solidFill>
                  <a:srgbClr val="0000FF"/>
                </a:solidFill>
                <a:latin typeface="Times New Roman"/>
                <a:cs typeface="Times New Roman"/>
              </a:rPr>
              <a:t>答案　</a:t>
            </a:r>
            <a:r>
              <a:rPr lang="zh-CN" altLang="zh-CN" sz="2800" b="1" kern="100" dirty="0" smtClean="0">
                <a:solidFill>
                  <a:srgbClr val="FF0000"/>
                </a:solidFill>
                <a:latin typeface="Times New Roman"/>
                <a:ea typeface="华文细黑"/>
                <a:cs typeface="Times New Roman"/>
              </a:rPr>
              <a:t>高于</a:t>
            </a:r>
            <a:r>
              <a:rPr lang="en-US" altLang="zh-CN" sz="2800" b="1" kern="100" dirty="0" smtClean="0">
                <a:solidFill>
                  <a:srgbClr val="FF0000"/>
                </a:solidFill>
                <a:latin typeface="Times New Roman"/>
                <a:ea typeface="华文细黑"/>
                <a:cs typeface="Courier New"/>
              </a:rPr>
              <a:t>60 </a:t>
            </a:r>
            <a:r>
              <a:rPr lang="en-US" altLang="zh-CN" sz="2800" b="1" kern="100" dirty="0" smtClean="0">
                <a:solidFill>
                  <a:srgbClr val="FF0000"/>
                </a:solidFill>
                <a:latin typeface="宋体"/>
                <a:ea typeface="华文细黑"/>
                <a:cs typeface="Times New Roman"/>
              </a:rPr>
              <a:t>℃</a:t>
            </a:r>
            <a:endParaRPr lang="zh-CN" altLang="zh-CN" sz="2800" b="1" kern="100" dirty="0">
              <a:solidFill>
                <a:srgbClr val="FF0000"/>
              </a:solidFill>
              <a:latin typeface="宋体"/>
              <a:cs typeface="Courier New"/>
            </a:endParaRPr>
          </a:p>
        </p:txBody>
      </p:sp>
      <p:sp>
        <p:nvSpPr>
          <p:cNvPr id="17"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2179860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750"/>
                                        <p:tgtEl>
                                          <p:spTgt spid="1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blinds(horizontal)">
                                      <p:cBhvr>
                                        <p:cTn id="11" dur="75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748036"/>
            <a:ext cx="11409907" cy="4534831"/>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4.(2010·</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标准状况下</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a:t>
            </a:r>
            <a:r>
              <a:rPr lang="zh-CN" altLang="zh-CN" sz="2800" kern="100" dirty="0">
                <a:latin typeface="Times New Roman"/>
                <a:ea typeface="华文细黑"/>
                <a:cs typeface="Times New Roman"/>
              </a:rPr>
              <a:t>氨气溶解在</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水中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水的密度近似为</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g·mL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，所得溶液的密度为</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，质量分数为</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，物质的量浓度为</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，则下列关系中不正确的是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A.</a:t>
            </a:r>
            <a:r>
              <a:rPr lang="en-US" altLang="zh-CN" sz="2800" i="1" kern="100" dirty="0" err="1">
                <a:latin typeface="Times New Roman"/>
                <a:ea typeface="华文细黑"/>
                <a:cs typeface="Courier New"/>
              </a:rPr>
              <a:t>ρ</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22 400)/(22.4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22.4</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B.</a:t>
            </a:r>
            <a:r>
              <a:rPr lang="en-US" altLang="zh-CN" sz="2800" i="1" kern="100" dirty="0" err="1">
                <a:latin typeface="Book Antiqua"/>
                <a:ea typeface="华文细黑"/>
                <a:cs typeface="Times New Roman"/>
              </a:rPr>
              <a:t>w</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/(1 000</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C.</a:t>
            </a:r>
            <a:r>
              <a:rPr lang="en-US" altLang="zh-CN" sz="2800" i="1" kern="100" dirty="0" err="1">
                <a:latin typeface="Book Antiqua"/>
                <a:ea typeface="华文细黑"/>
                <a:cs typeface="Times New Roman"/>
              </a:rPr>
              <a:t>w</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/(17</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22 400)</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D.</a:t>
            </a:r>
            <a:r>
              <a:rPr lang="en-US" altLang="zh-CN" sz="2800" i="1" kern="100" dirty="0" err="1">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1 000</a:t>
            </a:r>
            <a:r>
              <a:rPr lang="en-US" altLang="zh-CN" sz="2800" i="1" kern="100" dirty="0">
                <a:latin typeface="Times New Roman"/>
                <a:ea typeface="华文细黑"/>
                <a:cs typeface="Courier New"/>
              </a:rPr>
              <a:t>Vρ</a:t>
            </a:r>
            <a:r>
              <a:rPr lang="en-US" altLang="zh-CN" sz="2800" kern="100" dirty="0">
                <a:latin typeface="Times New Roman"/>
                <a:ea typeface="华文细黑"/>
                <a:cs typeface="Courier New"/>
              </a:rPr>
              <a:t>/(17</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22 400)</a:t>
            </a:r>
            <a:endParaRPr lang="zh-CN" altLang="zh-CN" sz="2800" kern="100" dirty="0">
              <a:effectLst/>
              <a:latin typeface="宋体"/>
              <a:cs typeface="Courier New"/>
            </a:endParaRPr>
          </a:p>
        </p:txBody>
      </p:sp>
      <p:sp>
        <p:nvSpPr>
          <p:cNvPr id="17"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矩形 2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744803411"/>
              </p:ext>
            </p:extLst>
          </p:nvPr>
        </p:nvGraphicFramePr>
        <p:xfrm>
          <a:off x="490338" y="602548"/>
          <a:ext cx="8485188" cy="2522538"/>
        </p:xfrm>
        <a:graphic>
          <a:graphicData uri="http://schemas.openxmlformats.org/presentationml/2006/ole">
            <mc:AlternateContent xmlns:mc="http://schemas.openxmlformats.org/markup-compatibility/2006">
              <mc:Choice xmlns:v="urn:schemas-microsoft-com:vml" Requires="v">
                <p:oleObj spid="_x0000_s40406" name="文档" r:id="rId3" imgW="8484481" imgH="2522222" progId="Word.Document.12">
                  <p:embed/>
                </p:oleObj>
              </mc:Choice>
              <mc:Fallback>
                <p:oleObj name="文档" r:id="rId3" imgW="8484481" imgH="2522222" progId="Word.Document.12">
                  <p:embed/>
                  <p:pic>
                    <p:nvPicPr>
                      <p:cNvPr id="0" name=""/>
                      <p:cNvPicPr/>
                      <p:nvPr/>
                    </p:nvPicPr>
                    <p:blipFill>
                      <a:blip r:embed="rId4"/>
                      <a:stretch>
                        <a:fillRect/>
                      </a:stretch>
                    </p:blipFill>
                    <p:spPr>
                      <a:xfrm>
                        <a:off x="490338" y="602548"/>
                        <a:ext cx="8485188" cy="2522538"/>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753096351"/>
              </p:ext>
            </p:extLst>
          </p:nvPr>
        </p:nvGraphicFramePr>
        <p:xfrm>
          <a:off x="477838" y="3166613"/>
          <a:ext cx="8259762" cy="1136650"/>
        </p:xfrm>
        <a:graphic>
          <a:graphicData uri="http://schemas.openxmlformats.org/presentationml/2006/ole">
            <mc:AlternateContent xmlns:mc="http://schemas.openxmlformats.org/markup-compatibility/2006">
              <mc:Choice xmlns:v="urn:schemas-microsoft-com:vml" Requires="v">
                <p:oleObj spid="_x0000_s40407" name="文档" r:id="rId5" imgW="8263516" imgH="1138929" progId="Word.Document.12">
                  <p:embed/>
                </p:oleObj>
              </mc:Choice>
              <mc:Fallback>
                <p:oleObj name="文档" r:id="rId5" imgW="8263516" imgH="1138929" progId="Word.Document.12">
                  <p:embed/>
                  <p:pic>
                    <p:nvPicPr>
                      <p:cNvPr id="0" name=""/>
                      <p:cNvPicPr/>
                      <p:nvPr/>
                    </p:nvPicPr>
                    <p:blipFill>
                      <a:blip r:embed="rId6"/>
                      <a:stretch>
                        <a:fillRect/>
                      </a:stretch>
                    </p:blipFill>
                    <p:spPr>
                      <a:xfrm>
                        <a:off x="477838" y="3166613"/>
                        <a:ext cx="8259762" cy="113665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79250836"/>
              </p:ext>
            </p:extLst>
          </p:nvPr>
        </p:nvGraphicFramePr>
        <p:xfrm>
          <a:off x="478582" y="4316484"/>
          <a:ext cx="8259762" cy="1136650"/>
        </p:xfrm>
        <a:graphic>
          <a:graphicData uri="http://schemas.openxmlformats.org/presentationml/2006/ole">
            <mc:AlternateContent xmlns:mc="http://schemas.openxmlformats.org/markup-compatibility/2006">
              <mc:Choice xmlns:v="urn:schemas-microsoft-com:vml" Requires="v">
                <p:oleObj spid="_x0000_s40408" name="文档" r:id="rId7" imgW="8263516" imgH="1139649" progId="Word.Document.12">
                  <p:embed/>
                </p:oleObj>
              </mc:Choice>
              <mc:Fallback>
                <p:oleObj name="文档" r:id="rId7" imgW="8263516" imgH="1139649" progId="Word.Document.12">
                  <p:embed/>
                  <p:pic>
                    <p:nvPicPr>
                      <p:cNvPr id="0" name=""/>
                      <p:cNvPicPr/>
                      <p:nvPr/>
                    </p:nvPicPr>
                    <p:blipFill>
                      <a:blip r:embed="rId8"/>
                      <a:stretch>
                        <a:fillRect/>
                      </a:stretch>
                    </p:blipFill>
                    <p:spPr>
                      <a:xfrm>
                        <a:off x="478582" y="4316484"/>
                        <a:ext cx="8259762" cy="1136650"/>
                      </a:xfrm>
                      <a:prstGeom prst="rect">
                        <a:avLst/>
                      </a:prstGeom>
                    </p:spPr>
                  </p:pic>
                </p:oleObj>
              </mc:Fallback>
            </mc:AlternateContent>
          </a:graphicData>
        </a:graphic>
      </p:graphicFrame>
      <p:sp>
        <p:nvSpPr>
          <p:cNvPr id="4" name="矩形 3"/>
          <p:cNvSpPr/>
          <p:nvPr/>
        </p:nvSpPr>
        <p:spPr>
          <a:xfrm>
            <a:off x="376094" y="5365236"/>
            <a:ext cx="3187091" cy="656846"/>
          </a:xfrm>
          <a:prstGeom prst="rect">
            <a:avLst/>
          </a:prstGeom>
        </p:spPr>
        <p:txBody>
          <a:bodyPr wrap="none">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设溶液的体积为</a:t>
            </a:r>
            <a:r>
              <a:rPr lang="en-US" altLang="zh-CN" sz="2800" kern="100" dirty="0">
                <a:latin typeface="Times New Roman"/>
                <a:ea typeface="华文细黑"/>
                <a:cs typeface="Courier New"/>
              </a:rPr>
              <a:t>1 L</a:t>
            </a:r>
            <a:endParaRPr lang="zh-CN" altLang="zh-CN" sz="2800" kern="100" dirty="0">
              <a:effectLst/>
              <a:latin typeface="宋体"/>
              <a:cs typeface="Courier New"/>
            </a:endParaRPr>
          </a:p>
        </p:txBody>
      </p:sp>
      <p:sp>
        <p:nvSpPr>
          <p:cNvPr id="18" name="Rectangle 21">
            <a:hlinkClick r:id="rId9"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10"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11"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2"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1246566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750"/>
                                        <p:tgtEl>
                                          <p:spTgt spid="11"/>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750"/>
                                        <p:tgtEl>
                                          <p:spTgt spid="12"/>
                                        </p:tgtEl>
                                      </p:cBhvr>
                                    </p:animEffect>
                                  </p:childTnLst>
                                </p:cTn>
                              </p:par>
                            </p:childTnLst>
                          </p:cTn>
                        </p:par>
                        <p:par>
                          <p:cTn id="16" fill="hold">
                            <p:stCondLst>
                              <p:cond delay="2250"/>
                            </p:stCondLst>
                            <p:childTnLst>
                              <p:par>
                                <p:cTn id="17" presetID="3" presetClass="entr" presetSubtype="1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459930916"/>
              </p:ext>
            </p:extLst>
          </p:nvPr>
        </p:nvGraphicFramePr>
        <p:xfrm>
          <a:off x="913340" y="765498"/>
          <a:ext cx="6400800" cy="1138238"/>
        </p:xfrm>
        <a:graphic>
          <a:graphicData uri="http://schemas.openxmlformats.org/presentationml/2006/ole">
            <mc:AlternateContent xmlns:mc="http://schemas.openxmlformats.org/markup-compatibility/2006">
              <mc:Choice xmlns:v="urn:schemas-microsoft-com:vml" Requires="v">
                <p:oleObj spid="_x0000_s41430" name="文档" r:id="rId3" imgW="6400068" imgH="1138929" progId="Word.Document.12">
                  <p:embed/>
                </p:oleObj>
              </mc:Choice>
              <mc:Fallback>
                <p:oleObj name="文档" r:id="rId3" imgW="6400068" imgH="1138929" progId="Word.Document.12">
                  <p:embed/>
                  <p:pic>
                    <p:nvPicPr>
                      <p:cNvPr id="0" name=""/>
                      <p:cNvPicPr/>
                      <p:nvPr/>
                    </p:nvPicPr>
                    <p:blipFill>
                      <a:blip r:embed="rId4"/>
                      <a:stretch>
                        <a:fillRect/>
                      </a:stretch>
                    </p:blipFill>
                    <p:spPr>
                      <a:xfrm>
                        <a:off x="913340" y="765498"/>
                        <a:ext cx="6400800" cy="1138238"/>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423349490"/>
              </p:ext>
            </p:extLst>
          </p:nvPr>
        </p:nvGraphicFramePr>
        <p:xfrm>
          <a:off x="985348" y="1701602"/>
          <a:ext cx="9337675" cy="2103438"/>
        </p:xfrm>
        <a:graphic>
          <a:graphicData uri="http://schemas.openxmlformats.org/presentationml/2006/ole">
            <mc:AlternateContent xmlns:mc="http://schemas.openxmlformats.org/markup-compatibility/2006">
              <mc:Choice xmlns:v="urn:schemas-microsoft-com:vml" Requires="v">
                <p:oleObj spid="_x0000_s41431" name="文档" r:id="rId5" imgW="9342272" imgH="2109518" progId="Word.Document.12">
                  <p:embed/>
                </p:oleObj>
              </mc:Choice>
              <mc:Fallback>
                <p:oleObj name="文档" r:id="rId5" imgW="9342272" imgH="2109518" progId="Word.Document.12">
                  <p:embed/>
                  <p:pic>
                    <p:nvPicPr>
                      <p:cNvPr id="0" name=""/>
                      <p:cNvPicPr/>
                      <p:nvPr/>
                    </p:nvPicPr>
                    <p:blipFill>
                      <a:blip r:embed="rId6"/>
                      <a:stretch>
                        <a:fillRect/>
                      </a:stretch>
                    </p:blipFill>
                    <p:spPr>
                      <a:xfrm>
                        <a:off x="985348" y="1701602"/>
                        <a:ext cx="9337675" cy="2103438"/>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003655893"/>
              </p:ext>
            </p:extLst>
          </p:nvPr>
        </p:nvGraphicFramePr>
        <p:xfrm>
          <a:off x="865169" y="3645818"/>
          <a:ext cx="8026400" cy="1046163"/>
        </p:xfrm>
        <a:graphic>
          <a:graphicData uri="http://schemas.openxmlformats.org/presentationml/2006/ole">
            <mc:AlternateContent xmlns:mc="http://schemas.openxmlformats.org/markup-compatibility/2006">
              <mc:Choice xmlns:v="urn:schemas-microsoft-com:vml" Requires="v">
                <p:oleObj spid="_x0000_s41432" name="文档" r:id="rId7" imgW="8027436" imgH="1047382" progId="Word.Document.12">
                  <p:embed/>
                </p:oleObj>
              </mc:Choice>
              <mc:Fallback>
                <p:oleObj name="文档" r:id="rId7" imgW="8027436" imgH="1047382" progId="Word.Document.12">
                  <p:embed/>
                  <p:pic>
                    <p:nvPicPr>
                      <p:cNvPr id="0" name=""/>
                      <p:cNvPicPr/>
                      <p:nvPr/>
                    </p:nvPicPr>
                    <p:blipFill>
                      <a:blip r:embed="rId8"/>
                      <a:stretch>
                        <a:fillRect/>
                      </a:stretch>
                    </p:blipFill>
                    <p:spPr>
                      <a:xfrm>
                        <a:off x="865169" y="3645818"/>
                        <a:ext cx="8026400" cy="1046163"/>
                      </a:xfrm>
                      <a:prstGeom prst="rect">
                        <a:avLst/>
                      </a:prstGeom>
                    </p:spPr>
                  </p:pic>
                </p:oleObj>
              </mc:Fallback>
            </mc:AlternateContent>
          </a:graphicData>
        </a:graphic>
      </p:graphicFrame>
      <p:sp>
        <p:nvSpPr>
          <p:cNvPr id="4" name="矩形 3"/>
          <p:cNvSpPr/>
          <p:nvPr/>
        </p:nvSpPr>
        <p:spPr>
          <a:xfrm>
            <a:off x="838622" y="4781103"/>
            <a:ext cx="3676006" cy="1569660"/>
          </a:xfrm>
          <a:prstGeom prst="rect">
            <a:avLst/>
          </a:prstGeom>
        </p:spPr>
        <p:txBody>
          <a:bodyPr wrap="none">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因此只有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项不正确</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3600" b="1" kern="100" dirty="0">
                <a:solidFill>
                  <a:srgbClr val="FF0000"/>
                </a:solidFill>
                <a:latin typeface="Times New Roman"/>
                <a:ea typeface="华文细黑"/>
                <a:cs typeface="Courier New"/>
              </a:rPr>
              <a:t>A</a:t>
            </a:r>
            <a:endParaRPr lang="zh-CN" altLang="zh-CN" sz="3600" b="1" kern="100" dirty="0">
              <a:solidFill>
                <a:srgbClr val="FF0000"/>
              </a:solidFill>
              <a:latin typeface="Times New Roman"/>
              <a:ea typeface="华文细黑"/>
              <a:cs typeface="Courier New"/>
            </a:endParaRPr>
          </a:p>
        </p:txBody>
      </p:sp>
      <p:sp>
        <p:nvSpPr>
          <p:cNvPr id="13" name="Rectangle 21">
            <a:hlinkClick r:id="rId9"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10"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11"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12"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39635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750"/>
                                        <p:tgtEl>
                                          <p:spTgt spid="11"/>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750"/>
                                        <p:tgtEl>
                                          <p:spTgt spid="19"/>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1"/>
          <p:cNvSpPr txBox="1"/>
          <p:nvPr/>
        </p:nvSpPr>
        <p:spPr>
          <a:xfrm>
            <a:off x="3907484" y="2610411"/>
            <a:ext cx="428835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练出高分</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4788" y="333450"/>
            <a:ext cx="11797081" cy="4616648"/>
          </a:xfrm>
          <a:prstGeom prst="rect">
            <a:avLst/>
          </a:prstGeom>
        </p:spPr>
        <p:txBody>
          <a:bodyPr wrap="square">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硫酸铜溶液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是什么含义？</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rgbClr val="FF0000"/>
                </a:solidFill>
                <a:latin typeface="Times New Roman"/>
                <a:ea typeface="华文细黑"/>
                <a:cs typeface="Courier New"/>
              </a:rPr>
              <a:t>5%</a:t>
            </a:r>
            <a:r>
              <a:rPr lang="zh-CN" altLang="zh-CN" sz="2800" b="1" kern="100" dirty="0">
                <a:solidFill>
                  <a:srgbClr val="FF0000"/>
                </a:solidFill>
                <a:latin typeface="Times New Roman"/>
                <a:ea typeface="华文细黑"/>
                <a:cs typeface="Times New Roman"/>
              </a:rPr>
              <a:t>表示硫酸铜溶液的质量分数，即</a:t>
            </a:r>
            <a:r>
              <a:rPr lang="en-US" altLang="zh-CN" sz="2800" b="1" kern="100" dirty="0">
                <a:solidFill>
                  <a:srgbClr val="FF0000"/>
                </a:solidFill>
                <a:latin typeface="Times New Roman"/>
                <a:ea typeface="华文细黑"/>
                <a:cs typeface="Courier New"/>
              </a:rPr>
              <a:t>100 g</a:t>
            </a:r>
            <a:r>
              <a:rPr lang="zh-CN" altLang="zh-CN" sz="2800" b="1" kern="100" dirty="0">
                <a:solidFill>
                  <a:srgbClr val="FF0000"/>
                </a:solidFill>
                <a:latin typeface="Times New Roman"/>
                <a:ea typeface="华文细黑"/>
                <a:cs typeface="Times New Roman"/>
              </a:rPr>
              <a:t>硫酸铜溶液中含有</a:t>
            </a:r>
            <a:r>
              <a:rPr lang="en-US" altLang="zh-CN" sz="2800" b="1" kern="100" dirty="0">
                <a:solidFill>
                  <a:srgbClr val="FF0000"/>
                </a:solidFill>
                <a:latin typeface="Times New Roman"/>
                <a:ea typeface="华文细黑"/>
                <a:cs typeface="Courier New"/>
              </a:rPr>
              <a:t>5 g</a:t>
            </a:r>
            <a:r>
              <a:rPr lang="zh-CN" altLang="zh-CN" sz="2800" b="1" kern="100" dirty="0">
                <a:solidFill>
                  <a:srgbClr val="FF0000"/>
                </a:solidFill>
                <a:latin typeface="Times New Roman"/>
                <a:ea typeface="华文细黑"/>
                <a:cs typeface="Times New Roman"/>
              </a:rPr>
              <a:t>硫酸铜溶质</a:t>
            </a:r>
            <a:r>
              <a:rPr lang="zh-CN" altLang="zh-CN" sz="2800" b="1" kern="100" dirty="0" smtClean="0">
                <a:solidFill>
                  <a:srgbClr val="FF0000"/>
                </a:solidFill>
                <a:latin typeface="Times New Roman"/>
                <a:ea typeface="华文细黑"/>
                <a:cs typeface="Times New Roman"/>
              </a:rPr>
              <a:t>。</a:t>
            </a:r>
          </a:p>
          <a:p>
            <a:pPr algn="just">
              <a:lnSpc>
                <a:spcPct val="1500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从上述两种溶液中分别取出</a:t>
            </a:r>
            <a:r>
              <a:rPr lang="en-US" altLang="zh-CN" sz="2800" kern="100" dirty="0" smtClean="0">
                <a:latin typeface="Times New Roman"/>
                <a:ea typeface="华文细黑"/>
                <a:cs typeface="Courier New"/>
              </a:rPr>
              <a:t>5 mL</a:t>
            </a:r>
            <a:r>
              <a:rPr lang="zh-CN" altLang="zh-CN" sz="2800" kern="100" dirty="0" smtClean="0">
                <a:latin typeface="Times New Roman"/>
                <a:ea typeface="华文细黑"/>
                <a:cs typeface="Times New Roman"/>
              </a:rPr>
              <a:t>，硫酸铜溶液的质量分数为</a:t>
            </a:r>
            <a:r>
              <a:rPr lang="en-US" altLang="zh-CN" sz="2800" kern="100" dirty="0" smtClean="0">
                <a:latin typeface="Times New Roman"/>
                <a:ea typeface="华文细黑"/>
                <a:cs typeface="Courier New"/>
              </a:rPr>
              <a:t>______</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NaCl</a:t>
            </a:r>
            <a:r>
              <a:rPr lang="zh-CN" altLang="zh-CN" sz="2800" kern="100" dirty="0" smtClean="0">
                <a:latin typeface="Times New Roman"/>
                <a:ea typeface="华文细黑"/>
                <a:cs typeface="Times New Roman"/>
              </a:rPr>
              <a:t>溶液的浓度为</a:t>
            </a:r>
            <a:r>
              <a:rPr lang="en-US" altLang="zh-CN" sz="2800" kern="100" dirty="0" smtClean="0">
                <a:latin typeface="Times New Roman"/>
                <a:ea typeface="华文细黑"/>
                <a:cs typeface="Courier New"/>
              </a:rPr>
              <a:t>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溶液一旦配好，它的质量分数及浓度就不再改变；从中取出部分溶液，其质量分数及浓度也不变。</a:t>
            </a:r>
            <a:endParaRPr lang="zh-CN" altLang="zh-CN" sz="2800" kern="100" dirty="0">
              <a:effectLst/>
              <a:latin typeface="宋体"/>
              <a:cs typeface="Courier New"/>
            </a:endParaRPr>
          </a:p>
        </p:txBody>
      </p:sp>
      <p:sp>
        <p:nvSpPr>
          <p:cNvPr id="4" name="矩形 3"/>
          <p:cNvSpPr/>
          <p:nvPr/>
        </p:nvSpPr>
        <p:spPr>
          <a:xfrm>
            <a:off x="10615818" y="2366591"/>
            <a:ext cx="723275"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5%</a:t>
            </a:r>
            <a:endParaRPr lang="zh-CN" altLang="en-US" b="1" dirty="0">
              <a:solidFill>
                <a:srgbClr val="FF0000"/>
              </a:solidFill>
            </a:endParaRPr>
          </a:p>
        </p:txBody>
      </p:sp>
      <p:sp>
        <p:nvSpPr>
          <p:cNvPr id="6" name="矩形 5"/>
          <p:cNvSpPr/>
          <p:nvPr/>
        </p:nvSpPr>
        <p:spPr>
          <a:xfrm>
            <a:off x="3179620" y="2872026"/>
            <a:ext cx="2020105" cy="656846"/>
          </a:xfrm>
          <a:prstGeom prst="rect">
            <a:avLst/>
          </a:prstGeom>
        </p:spPr>
        <p:txBody>
          <a:bodyPr wrap="none">
            <a:spAutoFit/>
          </a:bodyPr>
          <a:lstStyle/>
          <a:p>
            <a:pPr lvl="0" algn="just">
              <a:lnSpc>
                <a:spcPct val="150000"/>
              </a:lnSpc>
              <a:tabLst>
                <a:tab pos="1890395" algn="l"/>
              </a:tabLst>
            </a:pPr>
            <a:r>
              <a:rPr lang="en-US" altLang="zh-CN" sz="2800" b="1" kern="100" dirty="0" smtClean="0">
                <a:solidFill>
                  <a:srgbClr val="FF0000"/>
                </a:solidFill>
                <a:latin typeface="Times New Roman"/>
                <a:ea typeface="华文细黑"/>
                <a:cs typeface="Courier New"/>
              </a:rPr>
              <a:t>0.4 </a:t>
            </a:r>
            <a:r>
              <a:rPr lang="en-US" altLang="zh-CN" sz="2800" b="1" kern="100" dirty="0" err="1">
                <a:solidFill>
                  <a:srgbClr val="FF0000"/>
                </a:solidFill>
                <a:latin typeface="Times New Roman"/>
                <a:ea typeface="华文细黑"/>
                <a:cs typeface="Courier New"/>
              </a:rPr>
              <a:t>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a:solidFill>
                  <a:srgbClr val="FF0000"/>
                </a:solidFill>
                <a:latin typeface="Times New Roman"/>
                <a:ea typeface="华文细黑"/>
                <a:cs typeface="Courier New"/>
              </a:rPr>
              <a:t>1</a:t>
            </a:r>
            <a:endParaRPr lang="zh-CN" altLang="zh-CN" sz="2800" b="1" kern="100" dirty="0">
              <a:solidFill>
                <a:srgbClr val="FF0000"/>
              </a:solidFill>
              <a:latin typeface="宋体"/>
              <a:cs typeface="Courier New"/>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728938" y="755489"/>
            <a:ext cx="10581133" cy="3522375"/>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下列溶液中，溶质的物质的量浓度不是</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A.10 g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固体溶解在水中配成</a:t>
            </a:r>
            <a:r>
              <a:rPr lang="en-US" altLang="zh-CN" sz="2800" kern="100" dirty="0">
                <a:latin typeface="Times New Roman"/>
                <a:ea typeface="华文细黑"/>
                <a:cs typeface="Courier New"/>
              </a:rPr>
              <a:t>250 mL</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80 g 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溶于水并配成</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的溶液</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0.5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加热蒸发掉</a:t>
            </a:r>
            <a:r>
              <a:rPr lang="en-US" altLang="zh-CN" sz="2800" kern="100" dirty="0">
                <a:latin typeface="Times New Roman"/>
                <a:ea typeface="华文细黑"/>
                <a:cs typeface="Courier New"/>
              </a:rPr>
              <a:t>50 g</a:t>
            </a:r>
            <a:r>
              <a:rPr lang="zh-CN" altLang="zh-CN" sz="2800" kern="100" dirty="0">
                <a:latin typeface="Times New Roman"/>
                <a:ea typeface="华文细黑"/>
                <a:cs typeface="Times New Roman"/>
              </a:rPr>
              <a:t>水的溶液</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标况下，将</a:t>
            </a:r>
            <a:r>
              <a:rPr lang="en-US" altLang="zh-CN" sz="2800" kern="100" dirty="0">
                <a:latin typeface="Times New Roman"/>
                <a:ea typeface="华文细黑"/>
                <a:cs typeface="Courier New"/>
              </a:rPr>
              <a:t>22.4 L</a:t>
            </a:r>
            <a:r>
              <a:rPr lang="zh-CN" altLang="zh-CN" sz="2800" kern="100" dirty="0">
                <a:latin typeface="Times New Roman"/>
                <a:ea typeface="华文细黑"/>
                <a:cs typeface="Times New Roman"/>
              </a:rPr>
              <a:t>氯化氢气体溶于水配成</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溶液</a:t>
            </a:r>
            <a:endParaRPr lang="zh-CN" altLang="zh-CN" sz="2800" kern="100" dirty="0">
              <a:effectLst/>
              <a:latin typeface="宋体"/>
              <a:cs typeface="Courier New"/>
            </a:endParaRPr>
          </a:p>
        </p:txBody>
      </p:sp>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6263271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4290338412"/>
              </p:ext>
            </p:extLst>
          </p:nvPr>
        </p:nvGraphicFramePr>
        <p:xfrm>
          <a:off x="637852" y="693490"/>
          <a:ext cx="8121650" cy="1495425"/>
        </p:xfrm>
        <a:graphic>
          <a:graphicData uri="http://schemas.openxmlformats.org/presentationml/2006/ole">
            <mc:AlternateContent xmlns:mc="http://schemas.openxmlformats.org/markup-compatibility/2006">
              <mc:Choice xmlns:v="urn:schemas-microsoft-com:vml" Requires="v">
                <p:oleObj spid="_x0000_s43459" name="文档" r:id="rId3" imgW="8121364" imgH="1495024" progId="Word.Document.12">
                  <p:embed/>
                </p:oleObj>
              </mc:Choice>
              <mc:Fallback>
                <p:oleObj name="文档" r:id="rId3" imgW="8121364" imgH="1495024" progId="Word.Document.12">
                  <p:embed/>
                  <p:pic>
                    <p:nvPicPr>
                      <p:cNvPr id="0" name=""/>
                      <p:cNvPicPr/>
                      <p:nvPr/>
                    </p:nvPicPr>
                    <p:blipFill>
                      <a:blip r:embed="rId4"/>
                      <a:stretch>
                        <a:fillRect/>
                      </a:stretch>
                    </p:blipFill>
                    <p:spPr>
                      <a:xfrm>
                        <a:off x="637852" y="693490"/>
                        <a:ext cx="8121650" cy="1495425"/>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74421872"/>
              </p:ext>
            </p:extLst>
          </p:nvPr>
        </p:nvGraphicFramePr>
        <p:xfrm>
          <a:off x="550590" y="2034873"/>
          <a:ext cx="8121650" cy="1495425"/>
        </p:xfrm>
        <a:graphic>
          <a:graphicData uri="http://schemas.openxmlformats.org/presentationml/2006/ole">
            <mc:AlternateContent xmlns:mc="http://schemas.openxmlformats.org/markup-compatibility/2006">
              <mc:Choice xmlns:v="urn:schemas-microsoft-com:vml" Requires="v">
                <p:oleObj spid="_x0000_s43460" name="文档" r:id="rId5" imgW="8121364" imgH="1497186" progId="Word.Document.12">
                  <p:embed/>
                </p:oleObj>
              </mc:Choice>
              <mc:Fallback>
                <p:oleObj name="文档" r:id="rId5" imgW="8121364" imgH="1497186" progId="Word.Document.12">
                  <p:embed/>
                  <p:pic>
                    <p:nvPicPr>
                      <p:cNvPr id="0" name=""/>
                      <p:cNvPicPr/>
                      <p:nvPr/>
                    </p:nvPicPr>
                    <p:blipFill>
                      <a:blip r:embed="rId6"/>
                      <a:stretch>
                        <a:fillRect/>
                      </a:stretch>
                    </p:blipFill>
                    <p:spPr>
                      <a:xfrm>
                        <a:off x="550590" y="2034873"/>
                        <a:ext cx="8121650" cy="1495425"/>
                      </a:xfrm>
                      <a:prstGeom prst="rect">
                        <a:avLst/>
                      </a:prstGeom>
                    </p:spPr>
                  </p:pic>
                </p:oleObj>
              </mc:Fallback>
            </mc:AlternateContent>
          </a:graphicData>
        </a:graphic>
      </p:graphicFrame>
      <p:sp>
        <p:nvSpPr>
          <p:cNvPr id="4" name="矩形 3"/>
          <p:cNvSpPr/>
          <p:nvPr/>
        </p:nvSpPr>
        <p:spPr>
          <a:xfrm>
            <a:off x="507177" y="3464739"/>
            <a:ext cx="10793813" cy="138499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项，蒸发掉</a:t>
            </a:r>
            <a:r>
              <a:rPr lang="en-US" altLang="zh-CN" sz="2800" kern="100" dirty="0">
                <a:latin typeface="Times New Roman"/>
                <a:ea typeface="华文细黑"/>
                <a:cs typeface="Courier New"/>
              </a:rPr>
              <a:t>50 g</a:t>
            </a:r>
            <a:r>
              <a:rPr lang="zh-CN" altLang="zh-CN" sz="2800" kern="100" dirty="0">
                <a:latin typeface="Times New Roman"/>
                <a:ea typeface="华文细黑"/>
                <a:cs typeface="Times New Roman"/>
              </a:rPr>
              <a:t>水后，溶液的体积并不是</a:t>
            </a:r>
            <a:r>
              <a:rPr lang="en-US" altLang="zh-CN" sz="2800" kern="100" dirty="0">
                <a:latin typeface="Times New Roman"/>
                <a:ea typeface="华文细黑"/>
                <a:cs typeface="Courier New"/>
              </a:rPr>
              <a:t>50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的浓度也不是</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751151844"/>
              </p:ext>
            </p:extLst>
          </p:nvPr>
        </p:nvGraphicFramePr>
        <p:xfrm>
          <a:off x="601390" y="4760883"/>
          <a:ext cx="8121650" cy="1495425"/>
        </p:xfrm>
        <a:graphic>
          <a:graphicData uri="http://schemas.openxmlformats.org/presentationml/2006/ole">
            <mc:AlternateContent xmlns:mc="http://schemas.openxmlformats.org/markup-compatibility/2006">
              <mc:Choice xmlns:v="urn:schemas-microsoft-com:vml" Requires="v">
                <p:oleObj spid="_x0000_s43461" name="文档" r:id="rId7" imgW="8121364" imgH="1498628" progId="Word.Document.12">
                  <p:embed/>
                </p:oleObj>
              </mc:Choice>
              <mc:Fallback>
                <p:oleObj name="文档" r:id="rId7" imgW="8121364" imgH="1498628" progId="Word.Document.12">
                  <p:embed/>
                  <p:pic>
                    <p:nvPicPr>
                      <p:cNvPr id="0" name=""/>
                      <p:cNvPicPr/>
                      <p:nvPr/>
                    </p:nvPicPr>
                    <p:blipFill>
                      <a:blip r:embed="rId8"/>
                      <a:stretch>
                        <a:fillRect/>
                      </a:stretch>
                    </p:blipFill>
                    <p:spPr>
                      <a:xfrm>
                        <a:off x="601390" y="4760883"/>
                        <a:ext cx="8121650" cy="1495425"/>
                      </a:xfrm>
                      <a:prstGeom prst="rect">
                        <a:avLst/>
                      </a:prstGeom>
                    </p:spPr>
                  </p:pic>
                </p:oleObj>
              </mc:Fallback>
            </mc:AlternateContent>
          </a:graphicData>
        </a:graphic>
      </p:graphicFrame>
      <p:sp>
        <p:nvSpPr>
          <p:cNvPr id="6" name="矩形 5"/>
          <p:cNvSpPr/>
          <p:nvPr/>
        </p:nvSpPr>
        <p:spPr>
          <a:xfrm>
            <a:off x="7737800" y="5347995"/>
            <a:ext cx="1526380" cy="656846"/>
          </a:xfrm>
          <a:prstGeom prst="rect">
            <a:avLst/>
          </a:prstGeom>
        </p:spPr>
        <p:txBody>
          <a:bodyPr wrap="none">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2" name="Rectangle 21">
            <a:hlinkClick r:id="rId9"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10"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1"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2"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3"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8" name="Rectangle 21">
            <a:hlinkClick r:id="rId14"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3" name="Rectangle 21">
            <a:hlinkClick r:id="rId15"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4" name="Rectangle 21">
            <a:hlinkClick r:id="rId16"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5" name="Rectangle 21">
            <a:hlinkClick r:id="rId17"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6" name="Rectangle 21">
            <a:hlinkClick r:id="rId18"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7" name="Rectangle 21">
            <a:hlinkClick r:id="rId19"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8" name="Rectangle 21">
            <a:hlinkClick r:id="rId20"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9" name="Rectangle 21">
            <a:hlinkClick r:id="rId21"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22"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608661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linds(horizontal)">
                                      <p:cBhvr>
                                        <p:cTn id="11" dur="750"/>
                                        <p:tgtEl>
                                          <p:spTgt spid="21"/>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750"/>
                                        <p:tgtEl>
                                          <p:spTgt spid="4"/>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linds(horizontal)">
                                      <p:cBhvr>
                                        <p:cTn id="19" dur="750"/>
                                        <p:tgtEl>
                                          <p:spTgt spid="23"/>
                                        </p:tgtEl>
                                      </p:cBhvr>
                                    </p:animEffect>
                                  </p:childTnLst>
                                </p:cTn>
                              </p:par>
                            </p:childTnLst>
                          </p:cTn>
                        </p:par>
                        <p:par>
                          <p:cTn id="20" fill="hold">
                            <p:stCondLst>
                              <p:cond delay="3000"/>
                            </p:stCondLst>
                            <p:childTnLst>
                              <p:par>
                                <p:cTn id="21" presetID="3" presetClass="entr" presetSubtype="1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693490"/>
            <a:ext cx="11639246" cy="738664"/>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下图是某同学用</a:t>
            </a:r>
            <a:r>
              <a:rPr lang="en-US" altLang="zh-CN" sz="2800" kern="100" dirty="0">
                <a:latin typeface="Times New Roman"/>
                <a:ea typeface="华文细黑"/>
                <a:cs typeface="Courier New"/>
              </a:rPr>
              <a:t>500 mL</a:t>
            </a:r>
            <a:r>
              <a:rPr lang="zh-CN" altLang="zh-CN" sz="2800" kern="100" dirty="0">
                <a:latin typeface="Times New Roman"/>
                <a:ea typeface="华文细黑"/>
                <a:cs typeface="Times New Roman"/>
              </a:rPr>
              <a:t>容量瓶配制</a:t>
            </a:r>
            <a:r>
              <a:rPr lang="en-US" altLang="zh-CN" sz="2800" kern="100" dirty="0">
                <a:latin typeface="Times New Roman"/>
                <a:ea typeface="华文细黑"/>
                <a:cs typeface="Courier New"/>
              </a:rPr>
              <a:t>0.10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溶液的过程</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pic>
        <p:nvPicPr>
          <p:cNvPr id="44034" name="Picture 2" descr="HX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582" y="1722483"/>
            <a:ext cx="5413239" cy="2247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Picture 3" descr="HX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9316" y="1320354"/>
            <a:ext cx="5578213" cy="264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54886" y="3932962"/>
            <a:ext cx="10793813" cy="2031325"/>
          </a:xfrm>
          <a:prstGeom prst="rect">
            <a:avLst/>
          </a:prstGeom>
        </p:spPr>
        <p:txBody>
          <a:bodyPr>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该同学的错误步骤有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A.1</a:t>
            </a:r>
            <a:r>
              <a:rPr lang="zh-CN" altLang="zh-CN" sz="2800" kern="100" dirty="0" smtClean="0">
                <a:latin typeface="Times New Roman"/>
                <a:ea typeface="华文细黑"/>
                <a:cs typeface="Times New Roman"/>
              </a:rPr>
              <a:t>处</a:t>
            </a:r>
            <a:r>
              <a:rPr lang="en-US" altLang="zh-CN" sz="2800" kern="100" dirty="0" smtClean="0">
                <a:latin typeface="Times New Roman"/>
                <a:ea typeface="华文细黑"/>
                <a:cs typeface="Courier New"/>
              </a:rPr>
              <a:t>  				B.2</a:t>
            </a:r>
            <a:r>
              <a:rPr lang="zh-CN" altLang="zh-CN" sz="2800" kern="100" dirty="0" smtClean="0">
                <a:latin typeface="Times New Roman"/>
                <a:ea typeface="华文细黑"/>
                <a:cs typeface="Times New Roman"/>
              </a:rPr>
              <a:t>处</a:t>
            </a:r>
            <a:r>
              <a:rPr lang="en-US" altLang="zh-CN" sz="2800" kern="100" dirty="0" smtClean="0">
                <a:latin typeface="Times New Roman"/>
                <a:ea typeface="华文细黑"/>
                <a:cs typeface="Courier New"/>
              </a:rPr>
              <a:t>  	</a:t>
            </a:r>
          </a:p>
          <a:p>
            <a:pPr algn="just">
              <a:lnSpc>
                <a:spcPct val="150000"/>
              </a:lnSpc>
              <a:spcAft>
                <a:spcPts val="0"/>
              </a:spcAft>
              <a:tabLst>
                <a:tab pos="1890395" algn="l"/>
              </a:tabLst>
            </a:pPr>
            <a:r>
              <a:rPr lang="en-US" altLang="zh-CN" sz="2800" kern="100" dirty="0" smtClean="0">
                <a:latin typeface="Times New Roman"/>
                <a:ea typeface="华文细黑"/>
                <a:cs typeface="Courier New"/>
              </a:rPr>
              <a:t>C.3</a:t>
            </a:r>
            <a:r>
              <a:rPr lang="zh-CN" altLang="zh-CN" sz="2800" kern="100" dirty="0" smtClean="0">
                <a:latin typeface="Times New Roman"/>
                <a:ea typeface="华文细黑"/>
                <a:cs typeface="Times New Roman"/>
              </a:rPr>
              <a:t>处</a:t>
            </a:r>
            <a:r>
              <a:rPr lang="en-US" altLang="zh-CN" sz="2800" kern="100" dirty="0" smtClean="0">
                <a:latin typeface="Times New Roman"/>
                <a:ea typeface="华文细黑"/>
                <a:cs typeface="Courier New"/>
              </a:rPr>
              <a:t>  				D.4</a:t>
            </a:r>
            <a:r>
              <a:rPr lang="zh-CN" altLang="zh-CN" sz="2800" kern="100" dirty="0" smtClean="0">
                <a:latin typeface="Times New Roman"/>
                <a:ea typeface="华文细黑"/>
                <a:cs typeface="Times New Roman"/>
              </a:rPr>
              <a:t>处</a:t>
            </a:r>
            <a:endParaRPr lang="en-US" altLang="zh-CN" sz="2800" kern="100" dirty="0" smtClean="0">
              <a:latin typeface="Times New Roman"/>
              <a:ea typeface="华文细黑"/>
              <a:cs typeface="Times New Roman"/>
            </a:endParaRPr>
          </a:p>
        </p:txBody>
      </p:sp>
      <p:sp>
        <p:nvSpPr>
          <p:cNvPr id="22" name="Rectangle 21">
            <a:hlinkClick r:id="rId4"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5"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6"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7"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8"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9"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0"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1"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2"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3"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4"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5"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6"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17"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908091" y="909514"/>
            <a:ext cx="10372643" cy="2913618"/>
          </a:xfrm>
          <a:prstGeom prst="rect">
            <a:avLst/>
          </a:prstGeom>
        </p:spPr>
        <p:txBody>
          <a:bodyPr>
            <a:spAutoFit/>
          </a:bodyPr>
          <a:lstStyle/>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步不能把</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放在称量纸上称量；</a:t>
            </a:r>
            <a:endParaRPr lang="zh-CN" altLang="zh-CN" sz="2800" kern="100" dirty="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步玻璃棒应接触容量瓶内壁刻度线以下的部分；</a:t>
            </a:r>
            <a:endParaRPr lang="zh-CN" altLang="zh-CN" sz="2800" kern="100" dirty="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步定容时应平视刻度线。</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42650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70248"/>
            <a:ext cx="10964697" cy="4227696"/>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某学生在配制一定物质的量浓度氢氧化钠溶液时，结果所配溶液的浓度偏高，其原因可能是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所用氢氧化钠已经潮解</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向容量瓶中加水未到刻度线</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有少量氢氧化钠溶液残留在烧杯里</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用带游码的托盘天平称</a:t>
            </a:r>
            <a:r>
              <a:rPr lang="en-US" altLang="zh-CN" sz="2800" kern="100" dirty="0">
                <a:latin typeface="Times New Roman"/>
                <a:ea typeface="华文细黑"/>
                <a:cs typeface="Courier New"/>
              </a:rPr>
              <a:t>2.4 g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时误用了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左码右物</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方法</a:t>
            </a:r>
            <a:endParaRPr lang="zh-CN" altLang="zh-CN" sz="2800" kern="100" dirty="0">
              <a:latin typeface="宋体"/>
              <a:cs typeface="Courier New"/>
            </a:endParaRPr>
          </a:p>
        </p:txBody>
      </p:sp>
      <p:sp>
        <p:nvSpPr>
          <p:cNvPr id="19"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76086" y="748205"/>
            <a:ext cx="11572430" cy="5417893"/>
          </a:xfrm>
          <a:prstGeom prst="rect">
            <a:avLst/>
          </a:prstGeom>
        </p:spPr>
        <p:txBody>
          <a:bodyPr>
            <a:spAutoFit/>
          </a:bodyPr>
          <a:lstStyle/>
          <a:p>
            <a:pPr lvl="0" algn="just">
              <a:lnSpc>
                <a:spcPct val="150000"/>
              </a:lnSpc>
              <a:tabLst>
                <a:tab pos="1890395" algn="l"/>
              </a:tabLst>
            </a:pPr>
            <a:r>
              <a:rPr lang="zh-CN" altLang="zh-CN" sz="2600" b="1" kern="100" dirty="0" smtClean="0">
                <a:solidFill>
                  <a:srgbClr val="0000FF"/>
                </a:solidFill>
                <a:latin typeface="Times New Roman"/>
                <a:cs typeface="Times New Roman"/>
              </a:rPr>
              <a:t>解析</a:t>
            </a:r>
            <a:r>
              <a:rPr lang="zh-CN" altLang="zh-CN" sz="2600" b="1" kern="100" dirty="0">
                <a:solidFill>
                  <a:srgbClr val="0000FF"/>
                </a:solidFill>
                <a:latin typeface="Times New Roman"/>
                <a:cs typeface="Times New Roman"/>
              </a:rPr>
              <a:t>　</a:t>
            </a:r>
            <a:r>
              <a:rPr lang="en-US" altLang="zh-CN" sz="2600" kern="100" dirty="0">
                <a:solidFill>
                  <a:prstClr val="black"/>
                </a:solidFill>
                <a:latin typeface="Times New Roman"/>
                <a:ea typeface="华文细黑"/>
                <a:cs typeface="Courier New"/>
              </a:rPr>
              <a:t>A</a:t>
            </a:r>
            <a:r>
              <a:rPr lang="zh-CN" altLang="zh-CN" sz="2600" kern="100" dirty="0">
                <a:solidFill>
                  <a:prstClr val="black"/>
                </a:solidFill>
                <a:latin typeface="Times New Roman"/>
                <a:ea typeface="华文细黑"/>
                <a:cs typeface="Times New Roman"/>
              </a:rPr>
              <a:t>项，所用</a:t>
            </a:r>
            <a:r>
              <a:rPr lang="en-US" altLang="zh-CN" sz="2600" kern="100" dirty="0" err="1">
                <a:solidFill>
                  <a:prstClr val="black"/>
                </a:solidFill>
                <a:latin typeface="Times New Roman"/>
                <a:ea typeface="华文细黑"/>
                <a:cs typeface="Courier New"/>
              </a:rPr>
              <a:t>NaOH</a:t>
            </a:r>
            <a:r>
              <a:rPr lang="zh-CN" altLang="zh-CN" sz="2600" kern="100" dirty="0">
                <a:solidFill>
                  <a:prstClr val="black"/>
                </a:solidFill>
                <a:latin typeface="Times New Roman"/>
                <a:ea typeface="华文细黑"/>
                <a:cs typeface="Times New Roman"/>
              </a:rPr>
              <a:t>已经潮解，实际称量的氢氧化钠的质量减小，氢氧化钠的物质的量减小，所配溶液浓度偏低，错误</a:t>
            </a:r>
            <a:r>
              <a:rPr lang="zh-CN" altLang="zh-CN" sz="2600" kern="100" dirty="0" smtClean="0">
                <a:solidFill>
                  <a:prstClr val="black"/>
                </a:solidFill>
                <a:latin typeface="Times New Roman"/>
                <a:ea typeface="华文细黑"/>
                <a:cs typeface="Times New Roman"/>
              </a:rPr>
              <a:t>；</a:t>
            </a:r>
            <a:endParaRPr lang="en-US" altLang="zh-CN" sz="26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600" kern="100" dirty="0" smtClean="0">
                <a:solidFill>
                  <a:prstClr val="black"/>
                </a:solidFill>
                <a:latin typeface="Times New Roman"/>
                <a:ea typeface="华文细黑"/>
                <a:cs typeface="Courier New"/>
              </a:rPr>
              <a:t>B</a:t>
            </a:r>
            <a:r>
              <a:rPr lang="zh-CN" altLang="zh-CN" sz="2600" kern="100" dirty="0">
                <a:solidFill>
                  <a:prstClr val="black"/>
                </a:solidFill>
                <a:latin typeface="Times New Roman"/>
                <a:ea typeface="华文细黑"/>
                <a:cs typeface="Times New Roman"/>
              </a:rPr>
              <a:t>项，向容量瓶中加水未到刻度线时溶液的体积偏小，溶液的浓度偏大，正确</a:t>
            </a:r>
            <a:r>
              <a:rPr lang="zh-CN" altLang="zh-CN" sz="2600" kern="100" dirty="0" smtClean="0">
                <a:solidFill>
                  <a:prstClr val="black"/>
                </a:solidFill>
                <a:latin typeface="Times New Roman"/>
                <a:ea typeface="华文细黑"/>
                <a:cs typeface="Times New Roman"/>
              </a:rPr>
              <a:t>；</a:t>
            </a:r>
            <a:endParaRPr lang="en-US" altLang="zh-CN" sz="26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600" kern="100" dirty="0" smtClean="0">
                <a:solidFill>
                  <a:prstClr val="black"/>
                </a:solidFill>
                <a:latin typeface="Times New Roman"/>
                <a:ea typeface="华文细黑"/>
                <a:cs typeface="Courier New"/>
              </a:rPr>
              <a:t>C</a:t>
            </a:r>
            <a:r>
              <a:rPr lang="zh-CN" altLang="zh-CN" sz="2600" kern="100" dirty="0">
                <a:solidFill>
                  <a:prstClr val="black"/>
                </a:solidFill>
                <a:latin typeface="Times New Roman"/>
                <a:ea typeface="华文细黑"/>
                <a:cs typeface="Times New Roman"/>
              </a:rPr>
              <a:t>项，有少量氢氧化钠溶液残留在烧杯里，造成了溶质的损耗，溶液浓度偏低，错误</a:t>
            </a:r>
            <a:r>
              <a:rPr lang="zh-CN" altLang="zh-CN" sz="2600" kern="100" dirty="0" smtClean="0">
                <a:solidFill>
                  <a:prstClr val="black"/>
                </a:solidFill>
                <a:latin typeface="Times New Roman"/>
                <a:ea typeface="华文细黑"/>
                <a:cs typeface="Times New Roman"/>
              </a:rPr>
              <a:t>；</a:t>
            </a:r>
            <a:endParaRPr lang="en-US" altLang="zh-CN" sz="26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600" kern="100" dirty="0" smtClean="0">
                <a:solidFill>
                  <a:prstClr val="black"/>
                </a:solidFill>
                <a:latin typeface="Times New Roman"/>
                <a:ea typeface="华文细黑"/>
                <a:cs typeface="Courier New"/>
              </a:rPr>
              <a:t>D</a:t>
            </a:r>
            <a:r>
              <a:rPr lang="zh-CN" altLang="zh-CN" sz="2600" kern="100" dirty="0">
                <a:solidFill>
                  <a:prstClr val="black"/>
                </a:solidFill>
                <a:latin typeface="Times New Roman"/>
                <a:ea typeface="华文细黑"/>
                <a:cs typeface="Times New Roman"/>
              </a:rPr>
              <a:t>项，称量时误用</a:t>
            </a:r>
            <a:r>
              <a:rPr lang="en-US" altLang="zh-CN" sz="2600" kern="100" dirty="0">
                <a:solidFill>
                  <a:prstClr val="black"/>
                </a:solidFill>
                <a:latin typeface="宋体"/>
                <a:ea typeface="华文细黑"/>
                <a:cs typeface="Times New Roman"/>
              </a:rPr>
              <a:t>“</a:t>
            </a:r>
            <a:r>
              <a:rPr lang="zh-CN" altLang="zh-CN" sz="2600" kern="100" dirty="0">
                <a:solidFill>
                  <a:prstClr val="black"/>
                </a:solidFill>
                <a:latin typeface="Times New Roman"/>
                <a:ea typeface="华文细黑"/>
                <a:cs typeface="Times New Roman"/>
              </a:rPr>
              <a:t>左码右物</a:t>
            </a:r>
            <a:r>
              <a:rPr lang="en-US" altLang="zh-CN" sz="2600" kern="100" dirty="0">
                <a:solidFill>
                  <a:prstClr val="black"/>
                </a:solidFill>
                <a:latin typeface="宋体"/>
                <a:ea typeface="华文细黑"/>
                <a:cs typeface="Times New Roman"/>
              </a:rPr>
              <a:t>”</a:t>
            </a:r>
            <a:r>
              <a:rPr lang="zh-CN" altLang="zh-CN" sz="2600" kern="100" dirty="0">
                <a:solidFill>
                  <a:prstClr val="black"/>
                </a:solidFill>
                <a:latin typeface="Times New Roman"/>
                <a:ea typeface="华文细黑"/>
                <a:cs typeface="Times New Roman"/>
              </a:rPr>
              <a:t>，若不使用游码，对称取的氢氧化钠的质量无影响，对所配溶液浓度无影响；若使用游码，实际称取氢氧化钠的质量减小，所配溶液浓度偏低，错误</a:t>
            </a:r>
            <a:r>
              <a:rPr lang="zh-CN" altLang="zh-CN" sz="2600" kern="100" dirty="0" smtClean="0">
                <a:solidFill>
                  <a:prstClr val="black"/>
                </a:solidFill>
                <a:latin typeface="Times New Roman"/>
                <a:ea typeface="华文细黑"/>
                <a:cs typeface="Times New Roman"/>
              </a:rPr>
              <a:t>。</a:t>
            </a:r>
            <a:endParaRPr lang="en-US" altLang="zh-CN" sz="2600" kern="100" dirty="0">
              <a:solidFill>
                <a:prstClr val="black"/>
              </a:solidFill>
              <a:latin typeface="宋体"/>
              <a:cs typeface="Courier New"/>
            </a:endParaRPr>
          </a:p>
          <a:p>
            <a:pPr algn="just">
              <a:lnSpc>
                <a:spcPct val="150000"/>
              </a:lnSpc>
              <a:tabLst>
                <a:tab pos="1890395" algn="l"/>
              </a:tabLst>
            </a:pPr>
            <a:r>
              <a:rPr lang="zh-CN" altLang="zh-CN" sz="2600" b="1" kern="100" dirty="0">
                <a:solidFill>
                  <a:srgbClr val="0000FF"/>
                </a:solidFill>
                <a:latin typeface="Times New Roman"/>
                <a:cs typeface="Times New Roman"/>
              </a:rPr>
              <a:t>答案　</a:t>
            </a:r>
            <a:r>
              <a:rPr lang="en-US" altLang="zh-CN" sz="2600" b="1" kern="100" dirty="0" smtClean="0">
                <a:solidFill>
                  <a:schemeClr val="accent6">
                    <a:lumMod val="75000"/>
                  </a:schemeClr>
                </a:solidFill>
                <a:latin typeface="Times New Roman"/>
                <a:ea typeface="华文细黑"/>
                <a:cs typeface="Courier New"/>
              </a:rPr>
              <a:t>B</a:t>
            </a:r>
            <a:endParaRPr lang="zh-CN" altLang="zh-CN" sz="2600" b="1" kern="100" dirty="0">
              <a:solidFill>
                <a:schemeClr val="accent6">
                  <a:lumMod val="75000"/>
                </a:schemeClr>
              </a:solidFill>
              <a:latin typeface="Times New Roman"/>
              <a:ea typeface="华文细黑"/>
              <a:cs typeface="Courier New"/>
            </a:endParaRPr>
          </a:p>
        </p:txBody>
      </p:sp>
      <p:sp>
        <p:nvSpPr>
          <p:cNvPr id="32"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3"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4"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5"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6"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7"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8"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9"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0"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1"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2"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3"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4"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82572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6760" y="693490"/>
            <a:ext cx="11639246" cy="5909310"/>
          </a:xfrm>
          <a:prstGeom prst="rect">
            <a:avLst/>
          </a:prstGeom>
        </p:spPr>
        <p:txBody>
          <a:bodyPr>
            <a:spAutoFit/>
          </a:bodyPr>
          <a:lstStyle/>
          <a:p>
            <a:pPr algn="just">
              <a:lnSpc>
                <a:spcPct val="140000"/>
              </a:lnSpc>
              <a:spcAft>
                <a:spcPts val="0"/>
              </a:spcAft>
              <a:tabLst>
                <a:tab pos="1890395" algn="l"/>
              </a:tabLst>
            </a:pPr>
            <a:r>
              <a:rPr lang="en-US" altLang="zh-CN" sz="2700" kern="100" dirty="0">
                <a:latin typeface="Times New Roman"/>
                <a:ea typeface="华文细黑"/>
                <a:cs typeface="Courier New"/>
              </a:rPr>
              <a:t>4.</a:t>
            </a:r>
            <a:r>
              <a:rPr lang="zh-CN" altLang="zh-CN" sz="2700" kern="100" dirty="0">
                <a:latin typeface="Times New Roman"/>
                <a:ea typeface="华文细黑"/>
                <a:cs typeface="Times New Roman"/>
              </a:rPr>
              <a:t>下列溶液的配制过程能引起浓度偏高的是</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　　</a:t>
            </a:r>
            <a:r>
              <a:rPr lang="en-US" altLang="zh-CN" sz="2700" kern="100" dirty="0">
                <a:latin typeface="Times New Roman"/>
                <a:ea typeface="华文细黑"/>
                <a:cs typeface="Courier New"/>
              </a:rPr>
              <a:t>)</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①</a:t>
            </a:r>
            <a:r>
              <a:rPr lang="zh-CN" altLang="zh-CN" sz="2700" kern="100" dirty="0">
                <a:latin typeface="Times New Roman"/>
                <a:ea typeface="华文细黑"/>
                <a:cs typeface="Times New Roman"/>
              </a:rPr>
              <a:t>用</a:t>
            </a:r>
            <a:r>
              <a:rPr lang="en-US" altLang="zh-CN" sz="2700" kern="100" dirty="0">
                <a:latin typeface="Times New Roman"/>
                <a:ea typeface="华文细黑"/>
                <a:cs typeface="Courier New"/>
              </a:rPr>
              <a:t>1 g 98%</a:t>
            </a:r>
            <a:r>
              <a:rPr lang="zh-CN" altLang="zh-CN" sz="2700" kern="100" dirty="0">
                <a:latin typeface="Times New Roman"/>
                <a:ea typeface="华文细黑"/>
                <a:cs typeface="Times New Roman"/>
              </a:rPr>
              <a:t>的浓硫酸加</a:t>
            </a:r>
            <a:r>
              <a:rPr lang="en-US" altLang="zh-CN" sz="2700" kern="100" dirty="0">
                <a:latin typeface="Times New Roman"/>
                <a:ea typeface="华文细黑"/>
                <a:cs typeface="Courier New"/>
              </a:rPr>
              <a:t>4 g</a:t>
            </a:r>
            <a:r>
              <a:rPr lang="zh-CN" altLang="zh-CN" sz="2700" kern="100" dirty="0">
                <a:latin typeface="Times New Roman"/>
                <a:ea typeface="华文细黑"/>
                <a:cs typeface="Times New Roman"/>
              </a:rPr>
              <a:t>水配成</a:t>
            </a:r>
            <a:r>
              <a:rPr lang="en-US" altLang="zh-CN" sz="2700" kern="100" dirty="0">
                <a:latin typeface="Times New Roman"/>
                <a:ea typeface="华文细黑"/>
                <a:cs typeface="Courier New"/>
              </a:rPr>
              <a:t>1</a:t>
            </a:r>
            <a:r>
              <a:rPr lang="en-US" altLang="zh-CN" sz="2700" kern="100" dirty="0">
                <a:latin typeface="宋体"/>
                <a:ea typeface="华文细黑"/>
                <a:cs typeface="Times New Roman"/>
              </a:rPr>
              <a:t>∶</a:t>
            </a:r>
            <a:r>
              <a:rPr lang="en-US" altLang="zh-CN" sz="2700" kern="100" dirty="0">
                <a:latin typeface="Times New Roman"/>
                <a:ea typeface="华文细黑"/>
                <a:cs typeface="Courier New"/>
              </a:rPr>
              <a:t>4</a:t>
            </a:r>
            <a:r>
              <a:rPr lang="zh-CN" altLang="zh-CN" sz="2700" kern="100" dirty="0">
                <a:latin typeface="Times New Roman"/>
                <a:ea typeface="华文细黑"/>
                <a:cs typeface="Times New Roman"/>
              </a:rPr>
              <a:t>的硫酸</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②</a:t>
            </a:r>
            <a:r>
              <a:rPr lang="zh-CN" altLang="zh-CN" sz="2700" kern="100" dirty="0">
                <a:latin typeface="Times New Roman"/>
                <a:ea typeface="华文细黑"/>
                <a:cs typeface="Times New Roman"/>
              </a:rPr>
              <a:t>配制一定物质的量浓度的硫酸溶液时，定容后，塞好塞子倒转摇匀后</a:t>
            </a:r>
            <a:r>
              <a:rPr lang="zh-CN" altLang="zh-CN" sz="2700" kern="100" dirty="0" smtClean="0">
                <a:latin typeface="Times New Roman"/>
                <a:ea typeface="华文细黑"/>
                <a:cs typeface="Times New Roman"/>
              </a:rPr>
              <a:t>，</a:t>
            </a:r>
            <a:endParaRPr lang="en-US" altLang="zh-CN" sz="2700" kern="100" dirty="0" smtClean="0">
              <a:latin typeface="Times New Roman"/>
              <a:ea typeface="华文细黑"/>
              <a:cs typeface="Times New Roman"/>
            </a:endParaRPr>
          </a:p>
          <a:p>
            <a:pPr algn="just">
              <a:lnSpc>
                <a:spcPct val="140000"/>
              </a:lnSpc>
              <a:spcAft>
                <a:spcPts val="0"/>
              </a:spcAft>
              <a:tabLst>
                <a:tab pos="1890395" algn="l"/>
              </a:tabLst>
            </a:pPr>
            <a:r>
              <a:rPr lang="zh-CN" altLang="zh-CN" sz="2700" kern="100" dirty="0" smtClean="0">
                <a:latin typeface="Times New Roman"/>
                <a:ea typeface="华文细黑"/>
                <a:cs typeface="Times New Roman"/>
              </a:rPr>
              <a:t>发现</a:t>
            </a:r>
            <a:r>
              <a:rPr lang="zh-CN" altLang="zh-CN" sz="2700" kern="100" dirty="0">
                <a:latin typeface="Times New Roman"/>
                <a:ea typeface="华文细黑"/>
                <a:cs typeface="Times New Roman"/>
              </a:rPr>
              <a:t>液面低于刻度线</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③</a:t>
            </a:r>
            <a:r>
              <a:rPr lang="zh-CN" altLang="zh-CN" sz="2700" kern="100" dirty="0">
                <a:latin typeface="Times New Roman"/>
                <a:ea typeface="华文细黑"/>
                <a:cs typeface="Times New Roman"/>
              </a:rPr>
              <a:t>在</a:t>
            </a:r>
            <a:r>
              <a:rPr lang="en-US" altLang="zh-CN" sz="2700" kern="100" dirty="0">
                <a:latin typeface="Times New Roman"/>
                <a:ea typeface="华文细黑"/>
                <a:cs typeface="Courier New"/>
              </a:rPr>
              <a:t>100 mL</a:t>
            </a:r>
            <a:r>
              <a:rPr lang="zh-CN" altLang="zh-CN" sz="2700" kern="100" dirty="0">
                <a:latin typeface="Times New Roman"/>
                <a:ea typeface="华文细黑"/>
                <a:cs typeface="Times New Roman"/>
              </a:rPr>
              <a:t>无水乙醇中加入</a:t>
            </a:r>
            <a:r>
              <a:rPr lang="en-US" altLang="zh-CN" sz="2700" kern="100" dirty="0">
                <a:latin typeface="Times New Roman"/>
                <a:ea typeface="华文细黑"/>
                <a:cs typeface="Courier New"/>
              </a:rPr>
              <a:t>2 g</a:t>
            </a:r>
            <a:r>
              <a:rPr lang="zh-CN" altLang="zh-CN" sz="2700" kern="100" dirty="0">
                <a:latin typeface="Times New Roman"/>
                <a:ea typeface="华文细黑"/>
                <a:cs typeface="Times New Roman"/>
              </a:rPr>
              <a:t>碘片溶解后配成</a:t>
            </a:r>
            <a:r>
              <a:rPr lang="en-US" altLang="zh-CN" sz="2700" kern="100" dirty="0">
                <a:latin typeface="Times New Roman"/>
                <a:ea typeface="华文细黑"/>
                <a:cs typeface="Courier New"/>
              </a:rPr>
              <a:t>2%</a:t>
            </a:r>
            <a:r>
              <a:rPr lang="zh-CN" altLang="zh-CN" sz="2700" kern="100" dirty="0">
                <a:latin typeface="Times New Roman"/>
                <a:ea typeface="华文细黑"/>
                <a:cs typeface="Times New Roman"/>
              </a:rPr>
              <a:t>的碘酒溶液</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④</a:t>
            </a:r>
            <a:r>
              <a:rPr lang="zh-CN" altLang="zh-CN" sz="2700" kern="100" dirty="0">
                <a:latin typeface="Times New Roman"/>
                <a:ea typeface="华文细黑"/>
                <a:cs typeface="Times New Roman"/>
              </a:rPr>
              <a:t>在</a:t>
            </a:r>
            <a:r>
              <a:rPr lang="en-US" altLang="zh-CN" sz="2700" kern="100" dirty="0">
                <a:latin typeface="Times New Roman"/>
                <a:ea typeface="华文细黑"/>
                <a:cs typeface="Courier New"/>
              </a:rPr>
              <a:t>80 mL</a:t>
            </a:r>
            <a:r>
              <a:rPr lang="zh-CN" altLang="zh-CN" sz="2700" kern="100" dirty="0">
                <a:latin typeface="Times New Roman"/>
                <a:ea typeface="华文细黑"/>
                <a:cs typeface="Times New Roman"/>
              </a:rPr>
              <a:t>水中加入</a:t>
            </a:r>
            <a:r>
              <a:rPr lang="en-US" altLang="zh-CN" sz="2700" kern="100" dirty="0">
                <a:latin typeface="Times New Roman"/>
                <a:ea typeface="华文细黑"/>
                <a:cs typeface="Courier New"/>
              </a:rPr>
              <a:t>18.4 </a:t>
            </a:r>
            <a:r>
              <a:rPr lang="en-US" altLang="zh-CN" sz="2700" kern="100" dirty="0" err="1">
                <a:latin typeface="Times New Roman"/>
                <a:ea typeface="华文细黑"/>
                <a:cs typeface="Courier New"/>
              </a:rPr>
              <a:t>mol·L</a:t>
            </a:r>
            <a:r>
              <a:rPr lang="zh-CN" altLang="zh-CN" sz="2700" kern="100" baseline="30000" dirty="0">
                <a:latin typeface="Times New Roman"/>
                <a:ea typeface="华文细黑"/>
                <a:cs typeface="Times New Roman"/>
              </a:rPr>
              <a:t>－</a:t>
            </a:r>
            <a:r>
              <a:rPr lang="en-US" altLang="zh-CN" sz="2700" kern="100" baseline="30000" dirty="0">
                <a:latin typeface="Times New Roman"/>
                <a:ea typeface="华文细黑"/>
                <a:cs typeface="Courier New"/>
              </a:rPr>
              <a:t>1</a:t>
            </a:r>
            <a:r>
              <a:rPr lang="zh-CN" altLang="zh-CN" sz="2700" kern="100" dirty="0">
                <a:latin typeface="Times New Roman"/>
                <a:ea typeface="华文细黑"/>
                <a:cs typeface="Times New Roman"/>
              </a:rPr>
              <a:t>的硫酸</a:t>
            </a:r>
            <a:r>
              <a:rPr lang="en-US" altLang="zh-CN" sz="2700" kern="100" dirty="0">
                <a:latin typeface="Times New Roman"/>
                <a:ea typeface="华文细黑"/>
                <a:cs typeface="Courier New"/>
              </a:rPr>
              <a:t>20 mL</a:t>
            </a:r>
            <a:r>
              <a:rPr lang="zh-CN" altLang="zh-CN" sz="2700" kern="100" dirty="0">
                <a:latin typeface="Times New Roman"/>
                <a:ea typeface="华文细黑"/>
                <a:cs typeface="Times New Roman"/>
              </a:rPr>
              <a:t>，配制</a:t>
            </a:r>
            <a:r>
              <a:rPr lang="en-US" altLang="zh-CN" sz="2700" kern="100" dirty="0">
                <a:latin typeface="Times New Roman"/>
                <a:ea typeface="华文细黑"/>
                <a:cs typeface="Courier New"/>
              </a:rPr>
              <a:t>3.68 </a:t>
            </a:r>
            <a:r>
              <a:rPr lang="en-US" altLang="zh-CN" sz="2700" kern="100" dirty="0" err="1">
                <a:latin typeface="Times New Roman"/>
                <a:ea typeface="华文细黑"/>
                <a:cs typeface="Courier New"/>
              </a:rPr>
              <a:t>mol·L</a:t>
            </a:r>
            <a:r>
              <a:rPr lang="zh-CN" altLang="zh-CN" sz="2700" kern="100" baseline="30000" dirty="0">
                <a:latin typeface="Times New Roman"/>
                <a:ea typeface="华文细黑"/>
                <a:cs typeface="Times New Roman"/>
              </a:rPr>
              <a:t>－</a:t>
            </a:r>
            <a:r>
              <a:rPr lang="en-US" altLang="zh-CN" sz="2700" kern="100" baseline="30000" dirty="0">
                <a:latin typeface="Times New Roman"/>
                <a:ea typeface="华文细黑"/>
                <a:cs typeface="Courier New"/>
              </a:rPr>
              <a:t>1</a:t>
            </a:r>
            <a:r>
              <a:rPr lang="zh-CN" altLang="zh-CN" sz="2700" kern="100" dirty="0">
                <a:latin typeface="Times New Roman"/>
                <a:ea typeface="华文细黑"/>
                <a:cs typeface="Times New Roman"/>
              </a:rPr>
              <a:t>的硫酸溶液</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⑤</a:t>
            </a:r>
            <a:r>
              <a:rPr lang="zh-CN" altLang="zh-CN" sz="2700" kern="100" dirty="0">
                <a:latin typeface="Times New Roman"/>
                <a:ea typeface="华文细黑"/>
                <a:cs typeface="Times New Roman"/>
              </a:rPr>
              <a:t>质量分数为</a:t>
            </a:r>
            <a:r>
              <a:rPr lang="en-US" altLang="zh-CN" sz="2700" kern="100" dirty="0">
                <a:latin typeface="Times New Roman"/>
                <a:ea typeface="华文细黑"/>
                <a:cs typeface="Courier New"/>
              </a:rPr>
              <a:t>5</a:t>
            </a:r>
            <a:r>
              <a:rPr lang="en-US" altLang="zh-CN" sz="2700" i="1" kern="100" dirty="0">
                <a:latin typeface="Times New Roman"/>
                <a:ea typeface="华文细黑"/>
                <a:cs typeface="Courier New"/>
              </a:rPr>
              <a:t>x</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和</a:t>
            </a:r>
            <a:r>
              <a:rPr lang="en-US" altLang="zh-CN" sz="2700" i="1" kern="100" dirty="0">
                <a:latin typeface="Times New Roman"/>
                <a:ea typeface="华文细黑"/>
                <a:cs typeface="Courier New"/>
              </a:rPr>
              <a:t>x</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的两种氨水等体积混合配成</a:t>
            </a:r>
            <a:r>
              <a:rPr lang="en-US" altLang="zh-CN" sz="2700" kern="100" dirty="0">
                <a:latin typeface="Times New Roman"/>
                <a:ea typeface="华文细黑"/>
                <a:cs typeface="Courier New"/>
              </a:rPr>
              <a:t>3</a:t>
            </a:r>
            <a:r>
              <a:rPr lang="en-US" altLang="zh-CN" sz="2700" i="1" kern="100" dirty="0">
                <a:latin typeface="Times New Roman"/>
                <a:ea typeface="华文细黑"/>
                <a:cs typeface="Courier New"/>
              </a:rPr>
              <a:t>x</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的氨水</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⑥</a:t>
            </a:r>
            <a:r>
              <a:rPr lang="en-US" altLang="zh-CN" sz="2700" kern="100" dirty="0">
                <a:latin typeface="Times New Roman"/>
                <a:ea typeface="华文细黑"/>
                <a:cs typeface="Courier New"/>
              </a:rPr>
              <a:t>10%</a:t>
            </a:r>
            <a:r>
              <a:rPr lang="zh-CN" altLang="zh-CN" sz="2700" kern="100" dirty="0">
                <a:latin typeface="Times New Roman"/>
                <a:ea typeface="华文细黑"/>
                <a:cs typeface="Times New Roman"/>
              </a:rPr>
              <a:t>的硫酸和</a:t>
            </a:r>
            <a:r>
              <a:rPr lang="en-US" altLang="zh-CN" sz="2700" kern="100" dirty="0">
                <a:latin typeface="Times New Roman"/>
                <a:ea typeface="华文细黑"/>
                <a:cs typeface="Courier New"/>
              </a:rPr>
              <a:t>90%</a:t>
            </a:r>
            <a:r>
              <a:rPr lang="zh-CN" altLang="zh-CN" sz="2700" kern="100" dirty="0">
                <a:latin typeface="Times New Roman"/>
                <a:ea typeface="华文细黑"/>
                <a:cs typeface="Times New Roman"/>
              </a:rPr>
              <a:t>的硫酸等体积混合配制</a:t>
            </a:r>
            <a:r>
              <a:rPr lang="en-US" altLang="zh-CN" sz="2700" kern="100" dirty="0">
                <a:latin typeface="Times New Roman"/>
                <a:ea typeface="华文细黑"/>
                <a:cs typeface="Courier New"/>
              </a:rPr>
              <a:t>50%</a:t>
            </a:r>
            <a:r>
              <a:rPr lang="zh-CN" altLang="zh-CN" sz="2700" kern="100" dirty="0">
                <a:latin typeface="Times New Roman"/>
                <a:ea typeface="华文细黑"/>
                <a:cs typeface="Times New Roman"/>
              </a:rPr>
              <a:t>的硫酸溶液</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Times New Roman"/>
                <a:ea typeface="华文细黑"/>
                <a:cs typeface="Courier New"/>
              </a:rPr>
              <a:t>A.</a:t>
            </a:r>
            <a:r>
              <a:rPr lang="en-US" altLang="zh-CN" sz="2700" kern="100" dirty="0">
                <a:latin typeface="宋体"/>
                <a:ea typeface="华文细黑"/>
                <a:cs typeface="Times New Roman"/>
              </a:rPr>
              <a:t>①③⑤</a:t>
            </a:r>
            <a:r>
              <a:rPr lang="en-US" altLang="zh-CN" sz="2700" kern="100" dirty="0">
                <a:latin typeface="Times New Roman"/>
                <a:ea typeface="华文细黑"/>
                <a:cs typeface="Courier New"/>
              </a:rPr>
              <a:t>  	</a:t>
            </a:r>
            <a:r>
              <a:rPr lang="en-US" altLang="zh-CN" sz="2700" kern="100" dirty="0" smtClean="0">
                <a:latin typeface="Times New Roman"/>
                <a:ea typeface="华文细黑"/>
                <a:cs typeface="Courier New"/>
              </a:rPr>
              <a:t>			B</a:t>
            </a:r>
            <a:r>
              <a:rPr lang="en-US" altLang="zh-CN" sz="2700" kern="100" dirty="0">
                <a:latin typeface="Times New Roman"/>
                <a:ea typeface="华文细黑"/>
                <a:cs typeface="Courier New"/>
              </a:rPr>
              <a:t>.</a:t>
            </a:r>
            <a:r>
              <a:rPr lang="en-US" altLang="zh-CN" sz="2700" kern="100" dirty="0">
                <a:latin typeface="宋体"/>
                <a:ea typeface="华文细黑"/>
                <a:cs typeface="Times New Roman"/>
              </a:rPr>
              <a:t>②④⑤</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Times New Roman"/>
                <a:ea typeface="华文细黑"/>
                <a:cs typeface="Courier New"/>
              </a:rPr>
              <a:t>C.</a:t>
            </a:r>
            <a:r>
              <a:rPr lang="en-US" altLang="zh-CN" sz="2700" kern="100" dirty="0">
                <a:latin typeface="宋体"/>
                <a:ea typeface="华文细黑"/>
                <a:cs typeface="Times New Roman"/>
              </a:rPr>
              <a:t>③④⑥</a:t>
            </a:r>
            <a:r>
              <a:rPr lang="en-US" altLang="zh-CN" sz="2700" kern="100" dirty="0">
                <a:latin typeface="Times New Roman"/>
                <a:ea typeface="华文细黑"/>
                <a:cs typeface="Courier New"/>
              </a:rPr>
              <a:t>  	</a:t>
            </a:r>
            <a:r>
              <a:rPr lang="en-US" altLang="zh-CN" sz="2700" kern="100" dirty="0" smtClean="0">
                <a:latin typeface="Times New Roman"/>
                <a:ea typeface="华文细黑"/>
                <a:cs typeface="Courier New"/>
              </a:rPr>
              <a:t>			D</a:t>
            </a:r>
            <a:r>
              <a:rPr lang="en-US" altLang="zh-CN" sz="2700" kern="100" dirty="0">
                <a:latin typeface="Times New Roman"/>
                <a:ea typeface="华文细黑"/>
                <a:cs typeface="Courier New"/>
              </a:rPr>
              <a:t>.</a:t>
            </a:r>
            <a:r>
              <a:rPr lang="en-US" altLang="zh-CN" sz="2700" kern="100" dirty="0" smtClean="0">
                <a:latin typeface="宋体"/>
                <a:ea typeface="华文细黑"/>
                <a:cs typeface="Times New Roman"/>
              </a:rPr>
              <a:t>④⑤⑥</a:t>
            </a:r>
            <a:endParaRPr lang="zh-CN" altLang="zh-CN" sz="2700" kern="100" dirty="0">
              <a:effectLst/>
              <a:latin typeface="宋体"/>
              <a:cs typeface="Courier New"/>
            </a:endParaRPr>
          </a:p>
        </p:txBody>
      </p:sp>
      <p:sp>
        <p:nvSpPr>
          <p:cNvPr id="19"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34566" y="909514"/>
            <a:ext cx="11457851" cy="5262979"/>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宋体"/>
                <a:ea typeface="华文细黑"/>
                <a:cs typeface="宋体"/>
              </a:rPr>
              <a:t>①</a:t>
            </a:r>
            <a:r>
              <a:rPr lang="zh-CN" altLang="zh-CN" sz="2800" kern="100" dirty="0">
                <a:latin typeface="Times New Roman"/>
                <a:ea typeface="华文细黑"/>
                <a:cs typeface="Times New Roman"/>
              </a:rPr>
              <a:t>浓硫酸的密度大于</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g·mL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，水的密度是</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g·mL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1 g 98%</a:t>
            </a:r>
            <a:r>
              <a:rPr lang="zh-CN" altLang="zh-CN" sz="2800" kern="100" dirty="0">
                <a:latin typeface="Times New Roman"/>
                <a:ea typeface="华文细黑"/>
                <a:cs typeface="Times New Roman"/>
              </a:rPr>
              <a:t>的浓硫酸加</a:t>
            </a:r>
            <a:r>
              <a:rPr lang="en-US" altLang="zh-CN" sz="2800" kern="100" dirty="0">
                <a:latin typeface="Times New Roman"/>
                <a:ea typeface="华文细黑"/>
                <a:cs typeface="Courier New"/>
              </a:rPr>
              <a:t>4 g</a:t>
            </a:r>
            <a:r>
              <a:rPr lang="zh-CN" altLang="zh-CN" sz="2800" kern="100" dirty="0">
                <a:latin typeface="Times New Roman"/>
                <a:ea typeface="华文细黑"/>
                <a:cs typeface="Times New Roman"/>
              </a:rPr>
              <a:t>水配成</a:t>
            </a:r>
            <a:r>
              <a:rPr lang="en-US" altLang="zh-CN" sz="2800" kern="100" dirty="0">
                <a:latin typeface="Times New Roman"/>
                <a:ea typeface="华文细黑"/>
                <a:cs typeface="Courier New"/>
              </a:rPr>
              <a:t>1</a:t>
            </a:r>
            <a:r>
              <a:rPr lang="zh-CN" altLang="zh-CN" sz="2800" kern="100" dirty="0">
                <a:latin typeface="宋体"/>
                <a:ea typeface="华文细黑"/>
                <a:cs typeface="宋体"/>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体积比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的硫酸，浓硫酸的体积和水的体积比小于</a:t>
            </a:r>
            <a:r>
              <a:rPr lang="en-US" altLang="zh-CN" sz="2800" kern="100" dirty="0">
                <a:latin typeface="Times New Roman"/>
                <a:ea typeface="华文细黑"/>
                <a:cs typeface="Courier New"/>
              </a:rPr>
              <a:t>1</a:t>
            </a:r>
            <a:r>
              <a:rPr lang="zh-CN" altLang="zh-CN" sz="2800" kern="100" dirty="0">
                <a:latin typeface="宋体"/>
                <a:ea typeface="华文细黑"/>
                <a:cs typeface="宋体"/>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，导致配制溶液浓度偏低</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宋体"/>
                <a:ea typeface="华文细黑"/>
                <a:cs typeface="宋体"/>
              </a:rPr>
              <a:t>②</a:t>
            </a:r>
            <a:r>
              <a:rPr lang="zh-CN" altLang="zh-CN" sz="2800" kern="100" dirty="0">
                <a:latin typeface="Times New Roman"/>
                <a:ea typeface="华文细黑"/>
                <a:cs typeface="Times New Roman"/>
              </a:rPr>
              <a:t>配制一定物质的量浓度的硫酸溶液时，定容后，塞好塞子倒转摇匀后，发现液面低于刻度线，溶质的物质的量和溶液的体积都不变，所以配制溶液浓度不变</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宋体"/>
                <a:ea typeface="华文细黑"/>
                <a:cs typeface="宋体"/>
              </a:rPr>
              <a:t>③</a:t>
            </a:r>
            <a:r>
              <a:rPr lang="zh-CN" altLang="zh-CN" sz="2800" kern="100" dirty="0">
                <a:latin typeface="Times New Roman"/>
                <a:ea typeface="华文细黑"/>
                <a:cs typeface="Times New Roman"/>
              </a:rPr>
              <a:t>乙醇的密度小于</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g·mL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，故在</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无水乙醇中加入</a:t>
            </a:r>
            <a:r>
              <a:rPr lang="en-US" altLang="zh-CN" sz="2800" kern="100" dirty="0">
                <a:latin typeface="Times New Roman"/>
                <a:ea typeface="华文细黑"/>
                <a:cs typeface="Courier New"/>
              </a:rPr>
              <a:t>2 g</a:t>
            </a:r>
            <a:r>
              <a:rPr lang="zh-CN" altLang="zh-CN" sz="2800" kern="100" dirty="0">
                <a:latin typeface="Times New Roman"/>
                <a:ea typeface="华文细黑"/>
                <a:cs typeface="Times New Roman"/>
              </a:rPr>
              <a:t>碘片溶解后形成的溶液的浓度大于</a:t>
            </a: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27960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34566" y="765498"/>
            <a:ext cx="11344407" cy="3970318"/>
          </a:xfrm>
          <a:prstGeom prst="rect">
            <a:avLst/>
          </a:prstGeom>
        </p:spPr>
        <p:txBody>
          <a:bodyPr>
            <a:spAutoFit/>
          </a:bodyPr>
          <a:lstStyle/>
          <a:p>
            <a:pPr lvl="0" algn="just">
              <a:lnSpc>
                <a:spcPct val="150000"/>
              </a:lnSpc>
              <a:tabLst>
                <a:tab pos="1890395" algn="l"/>
              </a:tabLst>
            </a:pPr>
            <a:r>
              <a:rPr lang="zh-CN" altLang="zh-CN" sz="2800" kern="100" dirty="0">
                <a:solidFill>
                  <a:prstClr val="black"/>
                </a:solidFill>
                <a:latin typeface="宋体"/>
                <a:ea typeface="华文细黑"/>
                <a:cs typeface="宋体"/>
              </a:rPr>
              <a:t>④</a:t>
            </a:r>
            <a:r>
              <a:rPr lang="zh-CN" altLang="zh-CN" sz="2800" kern="100" dirty="0">
                <a:solidFill>
                  <a:prstClr val="black"/>
                </a:solidFill>
                <a:latin typeface="Times New Roman"/>
                <a:ea typeface="华文细黑"/>
                <a:cs typeface="Times New Roman"/>
              </a:rPr>
              <a:t>浓硫酸溶液密度大于水的密度，在</a:t>
            </a:r>
            <a:r>
              <a:rPr lang="en-US" altLang="zh-CN" sz="2800" kern="100" dirty="0">
                <a:solidFill>
                  <a:prstClr val="black"/>
                </a:solidFill>
                <a:latin typeface="Times New Roman"/>
                <a:ea typeface="华文细黑"/>
                <a:cs typeface="Courier New"/>
              </a:rPr>
              <a:t>80 mL</a:t>
            </a:r>
            <a:r>
              <a:rPr lang="zh-CN" altLang="zh-CN" sz="2800" kern="100" dirty="0">
                <a:solidFill>
                  <a:prstClr val="black"/>
                </a:solidFill>
                <a:latin typeface="Times New Roman"/>
                <a:ea typeface="华文细黑"/>
                <a:cs typeface="Times New Roman"/>
              </a:rPr>
              <a:t>水中加入</a:t>
            </a:r>
            <a:r>
              <a:rPr lang="en-US" altLang="zh-CN" sz="2800" kern="100" dirty="0">
                <a:solidFill>
                  <a:prstClr val="black"/>
                </a:solidFill>
                <a:latin typeface="Times New Roman"/>
                <a:ea typeface="华文细黑"/>
                <a:cs typeface="Courier New"/>
              </a:rPr>
              <a:t>18.4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的硫酸</a:t>
            </a:r>
            <a:r>
              <a:rPr lang="en-US" altLang="zh-CN" sz="2800" kern="100" dirty="0">
                <a:solidFill>
                  <a:prstClr val="black"/>
                </a:solidFill>
                <a:latin typeface="Times New Roman"/>
                <a:ea typeface="华文细黑"/>
                <a:cs typeface="Courier New"/>
              </a:rPr>
              <a:t>20 mL</a:t>
            </a:r>
            <a:r>
              <a:rPr lang="zh-CN" altLang="zh-CN" sz="2800" kern="100" dirty="0">
                <a:solidFill>
                  <a:prstClr val="black"/>
                </a:solidFill>
                <a:latin typeface="Times New Roman"/>
                <a:ea typeface="华文细黑"/>
                <a:cs typeface="Times New Roman"/>
              </a:rPr>
              <a:t>，溶液体积小于</a:t>
            </a:r>
            <a:r>
              <a:rPr lang="en-US" altLang="zh-CN" sz="2800" kern="100" dirty="0">
                <a:solidFill>
                  <a:prstClr val="black"/>
                </a:solidFill>
                <a:latin typeface="Times New Roman"/>
                <a:ea typeface="华文细黑"/>
                <a:cs typeface="Courier New"/>
              </a:rPr>
              <a:t>100 mL</a:t>
            </a:r>
            <a:r>
              <a:rPr lang="zh-CN" altLang="zh-CN" sz="2800" kern="100" dirty="0">
                <a:solidFill>
                  <a:prstClr val="black"/>
                </a:solidFill>
                <a:latin typeface="Times New Roman"/>
                <a:ea typeface="华文细黑"/>
                <a:cs typeface="Times New Roman"/>
              </a:rPr>
              <a:t>，所以配制浓度高于</a:t>
            </a:r>
            <a:r>
              <a:rPr lang="en-US" altLang="zh-CN" sz="2800" kern="100" dirty="0">
                <a:solidFill>
                  <a:prstClr val="black"/>
                </a:solidFill>
                <a:latin typeface="Times New Roman"/>
                <a:ea typeface="华文细黑"/>
                <a:cs typeface="Courier New"/>
              </a:rPr>
              <a:t>3.68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zh-CN" altLang="zh-CN" sz="2800" kern="100" dirty="0" smtClean="0">
                <a:solidFill>
                  <a:prstClr val="black"/>
                </a:solidFill>
                <a:latin typeface="宋体"/>
                <a:ea typeface="华文细黑"/>
                <a:cs typeface="宋体"/>
              </a:rPr>
              <a:t>⑤</a:t>
            </a:r>
            <a:r>
              <a:rPr lang="en-US" altLang="zh-CN" sz="2800" kern="100" dirty="0">
                <a:solidFill>
                  <a:prstClr val="black"/>
                </a:solidFill>
                <a:latin typeface="Times New Roman"/>
                <a:ea typeface="华文细黑"/>
                <a:cs typeface="Courier New"/>
              </a:rPr>
              <a:t>5</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的氨水与</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的氨水等质量混合时溶质的质量分数为</a:t>
            </a:r>
            <a:r>
              <a:rPr lang="en-US" altLang="zh-CN" sz="2800" kern="100" dirty="0">
                <a:solidFill>
                  <a:prstClr val="black"/>
                </a:solidFill>
                <a:latin typeface="Times New Roman"/>
                <a:ea typeface="华文细黑"/>
                <a:cs typeface="Courier New"/>
              </a:rPr>
              <a:t>(5</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，如果等体积混合时，由于</a:t>
            </a:r>
            <a:r>
              <a:rPr lang="en-US" altLang="zh-CN" sz="2800" kern="100" dirty="0">
                <a:solidFill>
                  <a:prstClr val="black"/>
                </a:solidFill>
                <a:latin typeface="Times New Roman"/>
                <a:ea typeface="华文细黑"/>
                <a:cs typeface="Courier New"/>
              </a:rPr>
              <a:t>5</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的氨水的密度小于</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的氨水的密度，则</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的氨水的质量大于</a:t>
            </a:r>
            <a:r>
              <a:rPr lang="en-US" altLang="zh-CN" sz="2800" kern="100" dirty="0">
                <a:solidFill>
                  <a:prstClr val="black"/>
                </a:solidFill>
                <a:latin typeface="Times New Roman"/>
                <a:ea typeface="华文细黑"/>
                <a:cs typeface="Courier New"/>
              </a:rPr>
              <a:t>5</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的氨水的质量，所以混合后溶质质量分数偏向于</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的氨水，故质量分数小于</a:t>
            </a:r>
            <a:r>
              <a:rPr lang="en-US" altLang="zh-CN" sz="2800" kern="100" dirty="0">
                <a:solidFill>
                  <a:prstClr val="black"/>
                </a:solidFill>
                <a:latin typeface="Times New Roman"/>
                <a:ea typeface="华文细黑"/>
                <a:cs typeface="Courier New"/>
              </a:rPr>
              <a:t>3</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4221178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34566" y="767171"/>
            <a:ext cx="11344407" cy="4534831"/>
          </a:xfrm>
          <a:prstGeom prst="rect">
            <a:avLst/>
          </a:prstGeom>
        </p:spPr>
        <p:txBody>
          <a:bodyPr>
            <a:spAutoFit/>
          </a:bodyPr>
          <a:lstStyle/>
          <a:p>
            <a:pPr lvl="0" algn="just">
              <a:lnSpc>
                <a:spcPct val="150000"/>
              </a:lnSpc>
              <a:tabLst>
                <a:tab pos="1890395" algn="l"/>
              </a:tabLst>
            </a:pPr>
            <a:r>
              <a:rPr lang="zh-CN" altLang="zh-CN" sz="2800" kern="100" dirty="0">
                <a:solidFill>
                  <a:prstClr val="black"/>
                </a:solidFill>
                <a:latin typeface="Times New Roman"/>
                <a:ea typeface="华文细黑"/>
                <a:cs typeface="宋体"/>
              </a:rPr>
              <a:t>⑥</a:t>
            </a:r>
            <a:r>
              <a:rPr lang="zh-CN" altLang="zh-CN" sz="2800" kern="100" dirty="0">
                <a:solidFill>
                  <a:prstClr val="black"/>
                </a:solidFill>
                <a:latin typeface="Times New Roman"/>
                <a:ea typeface="华文细黑"/>
                <a:cs typeface="Times New Roman"/>
              </a:rPr>
              <a:t>溶质的质量分数分别为</a:t>
            </a:r>
            <a:r>
              <a:rPr lang="en-US" altLang="zh-CN" sz="2800" kern="100" dirty="0">
                <a:solidFill>
                  <a:prstClr val="black"/>
                </a:solidFill>
                <a:latin typeface="Times New Roman"/>
                <a:ea typeface="华文细黑"/>
                <a:cs typeface="Courier New"/>
              </a:rPr>
              <a:t>90%</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的两种硫酸溶液等质量混合后，溶液中的溶质的质量分数为</a:t>
            </a:r>
            <a:r>
              <a:rPr lang="en-US" altLang="zh-CN" sz="2800" kern="100" dirty="0">
                <a:solidFill>
                  <a:prstClr val="black"/>
                </a:solidFill>
                <a:latin typeface="Times New Roman"/>
                <a:ea typeface="华文细黑"/>
                <a:cs typeface="Courier New"/>
              </a:rPr>
              <a:t>(90%</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10%)/2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50%</a:t>
            </a:r>
            <a:r>
              <a:rPr lang="zh-CN" altLang="zh-CN" sz="2800" kern="100" dirty="0">
                <a:solidFill>
                  <a:prstClr val="black"/>
                </a:solidFill>
                <a:latin typeface="Times New Roman"/>
                <a:ea typeface="华文细黑"/>
                <a:cs typeface="Times New Roman"/>
              </a:rPr>
              <a:t>，哪种溶液的质量大，就偏向于谁的溶质质量分数，由于</a:t>
            </a:r>
            <a:r>
              <a:rPr lang="en-US" altLang="zh-CN" sz="2800" kern="100" dirty="0">
                <a:solidFill>
                  <a:prstClr val="black"/>
                </a:solidFill>
                <a:latin typeface="Times New Roman"/>
                <a:ea typeface="华文细黑"/>
                <a:cs typeface="Courier New"/>
              </a:rPr>
              <a:t>90%</a:t>
            </a:r>
            <a:r>
              <a:rPr lang="zh-CN" altLang="zh-CN" sz="2800" kern="100" dirty="0">
                <a:solidFill>
                  <a:prstClr val="black"/>
                </a:solidFill>
                <a:latin typeface="Times New Roman"/>
                <a:ea typeface="华文细黑"/>
                <a:cs typeface="Times New Roman"/>
              </a:rPr>
              <a:t>硫酸溶液的密度大于</a:t>
            </a: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硫酸溶液的密度，所以</a:t>
            </a:r>
            <a:r>
              <a:rPr lang="en-US" altLang="zh-CN" sz="2800" kern="100" dirty="0">
                <a:solidFill>
                  <a:prstClr val="black"/>
                </a:solidFill>
                <a:latin typeface="Times New Roman"/>
                <a:ea typeface="华文细黑"/>
                <a:cs typeface="Courier New"/>
              </a:rPr>
              <a:t>90%</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的两种硫酸溶液等体积混合后，</a:t>
            </a:r>
            <a:r>
              <a:rPr lang="en-US" altLang="zh-CN" sz="2800" kern="100" dirty="0">
                <a:solidFill>
                  <a:prstClr val="black"/>
                </a:solidFill>
                <a:latin typeface="Times New Roman"/>
                <a:ea typeface="华文细黑"/>
                <a:cs typeface="Courier New"/>
              </a:rPr>
              <a:t>90%</a:t>
            </a:r>
            <a:r>
              <a:rPr lang="zh-CN" altLang="zh-CN" sz="2800" kern="100" dirty="0">
                <a:solidFill>
                  <a:prstClr val="black"/>
                </a:solidFill>
                <a:latin typeface="Times New Roman"/>
                <a:ea typeface="华文细黑"/>
                <a:cs typeface="Times New Roman"/>
              </a:rPr>
              <a:t>硫酸溶液的质量大于</a:t>
            </a: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硫酸溶液的质量，所以混合后溶液中溶质的质量分数大于</a:t>
            </a:r>
            <a:r>
              <a:rPr lang="en-US" altLang="zh-CN" sz="2800" kern="100" dirty="0">
                <a:solidFill>
                  <a:prstClr val="black"/>
                </a:solidFill>
                <a:latin typeface="Times New Roman"/>
                <a:ea typeface="华文细黑"/>
                <a:cs typeface="Courier New"/>
              </a:rPr>
              <a:t>50%</a:t>
            </a:r>
            <a:r>
              <a:rPr lang="zh-CN" altLang="zh-CN" sz="2800" kern="100" dirty="0">
                <a:solidFill>
                  <a:prstClr val="black"/>
                </a:solidFill>
                <a:latin typeface="Times New Roman"/>
                <a:ea typeface="华文细黑"/>
                <a:cs typeface="Times New Roman"/>
              </a:rPr>
              <a:t>，则配制溶液浓度偏大；故选</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rgbClr val="F79646">
                    <a:lumMod val="75000"/>
                  </a:srgbClr>
                </a:solidFill>
                <a:latin typeface="Times New Roman"/>
                <a:ea typeface="华文细黑"/>
                <a:cs typeface="Courier New"/>
              </a:rPr>
              <a:t>C</a:t>
            </a:r>
            <a:endParaRPr lang="zh-CN" altLang="zh-CN" sz="2800" b="1" kern="100" dirty="0">
              <a:solidFill>
                <a:srgbClr val="F79646">
                  <a:lumMod val="75000"/>
                </a:srgb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827805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94629" y="45418"/>
            <a:ext cx="11733225" cy="594006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(1)1 L</a:t>
            </a:r>
            <a:r>
              <a:rPr lang="zh-CN" altLang="zh-CN" sz="2800" kern="100" dirty="0">
                <a:latin typeface="Times New Roman"/>
                <a:ea typeface="华文细黑"/>
                <a:cs typeface="Times New Roman"/>
              </a:rPr>
              <a:t>水中溶解</a:t>
            </a:r>
            <a:r>
              <a:rPr lang="en-US" altLang="zh-CN" sz="2800" kern="100" dirty="0">
                <a:latin typeface="Times New Roman"/>
                <a:ea typeface="华文细黑"/>
                <a:cs typeface="Courier New"/>
              </a:rPr>
              <a:t>5.85 g </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所形成的溶液的物质的量浓度是</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p>
          <a:p>
            <a:pPr algn="r">
              <a:lnSpc>
                <a:spcPct val="150000"/>
              </a:lnSpc>
              <a:spcAft>
                <a:spcPts val="0"/>
              </a:spcAft>
              <a:tabLst>
                <a:tab pos="1890395" algn="l"/>
              </a:tabLst>
            </a:pP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25 g 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晶体溶于</a:t>
            </a:r>
            <a:r>
              <a:rPr lang="en-US" altLang="zh-CN" sz="2800" kern="100" dirty="0">
                <a:latin typeface="Times New Roman"/>
                <a:ea typeface="华文细黑"/>
                <a:cs typeface="Courier New"/>
              </a:rPr>
              <a:t>75 g</a:t>
            </a:r>
            <a:r>
              <a:rPr lang="zh-CN" altLang="zh-CN" sz="2800" kern="100" dirty="0">
                <a:latin typeface="Times New Roman"/>
                <a:ea typeface="华文细黑"/>
                <a:cs typeface="Times New Roman"/>
              </a:rPr>
              <a:t>水中所得溶质的质量分数为</a:t>
            </a:r>
            <a:r>
              <a:rPr lang="en-US" altLang="zh-CN" sz="2800" kern="100" dirty="0">
                <a:latin typeface="Times New Roman"/>
                <a:ea typeface="华文细黑"/>
                <a:cs typeface="Courier New"/>
              </a:rPr>
              <a:t>25%(</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40 g 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溶于</a:t>
            </a:r>
            <a:r>
              <a:rPr lang="en-US" altLang="zh-CN" sz="2800" kern="100" dirty="0">
                <a:latin typeface="Times New Roman"/>
                <a:ea typeface="华文细黑"/>
                <a:cs typeface="Courier New"/>
              </a:rPr>
              <a:t>60 g</a:t>
            </a:r>
            <a:r>
              <a:rPr lang="zh-CN" altLang="zh-CN" sz="2800" kern="100" dirty="0">
                <a:latin typeface="Times New Roman"/>
                <a:ea typeface="华文细黑"/>
                <a:cs typeface="Times New Roman"/>
              </a:rPr>
              <a:t>水中所得溶质的质量分数为</a:t>
            </a:r>
            <a:r>
              <a:rPr lang="en-US" altLang="zh-CN" sz="2800" kern="100" dirty="0">
                <a:latin typeface="Times New Roman"/>
                <a:ea typeface="华文细黑"/>
                <a:cs typeface="Courier New"/>
              </a:rPr>
              <a:t>40%(</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62 g 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溶于水中，配成</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溶液，所得溶质的物质的量浓度</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(5)</a:t>
            </a:r>
            <a:r>
              <a:rPr lang="en-US" altLang="zh-CN" sz="2800" i="1" kern="100" dirty="0">
                <a:latin typeface="Times New Roman"/>
                <a:ea typeface="华文细黑"/>
                <a:cs typeface="Courier New"/>
              </a:rPr>
              <a:t>T</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a:t>
            </a:r>
            <a:r>
              <a:rPr lang="en-US" altLang="zh-CN" sz="2800" kern="100" dirty="0">
                <a:latin typeface="Times New Roman"/>
                <a:ea typeface="华文细黑"/>
                <a:cs typeface="Courier New"/>
              </a:rPr>
              <a:t>100 g</a:t>
            </a:r>
            <a:r>
              <a:rPr lang="zh-CN" altLang="zh-CN" sz="2800" kern="100" dirty="0">
                <a:latin typeface="Times New Roman"/>
                <a:ea typeface="华文细黑"/>
                <a:cs typeface="Times New Roman"/>
              </a:rPr>
              <a:t>饱和食盐水中，含有</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的质量为</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，则该温度时，</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的溶解度是</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3" name="矩形 2"/>
          <p:cNvSpPr/>
          <p:nvPr/>
        </p:nvSpPr>
        <p:spPr>
          <a:xfrm>
            <a:off x="11078075" y="1366809"/>
            <a:ext cx="543739" cy="656077"/>
          </a:xfrm>
          <a:prstGeom prst="rect">
            <a:avLst/>
          </a:prstGeom>
        </p:spPr>
        <p:txBody>
          <a:bodyPr wrap="none">
            <a:spAutoFit/>
          </a:bodyPr>
          <a:lstStyle/>
          <a:p>
            <a:pPr>
              <a:lnSpc>
                <a:spcPct val="150000"/>
              </a:lnSpc>
              <a:tabLst>
                <a:tab pos="1890395" algn="l"/>
              </a:tabLst>
            </a:pPr>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4" name="矩形 3"/>
          <p:cNvSpPr/>
          <p:nvPr/>
        </p:nvSpPr>
        <p:spPr>
          <a:xfrm>
            <a:off x="10806206" y="2002566"/>
            <a:ext cx="543739" cy="656077"/>
          </a:xfrm>
          <a:prstGeom prst="rect">
            <a:avLst/>
          </a:prstGeom>
        </p:spPr>
        <p:txBody>
          <a:bodyPr wrap="none">
            <a:spAutoFit/>
          </a:bodyPr>
          <a:lstStyle/>
          <a:p>
            <a:pPr>
              <a:lnSpc>
                <a:spcPct val="150000"/>
              </a:lnSpc>
              <a:tabLst>
                <a:tab pos="1890395" algn="l"/>
              </a:tabLst>
            </a:pPr>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5" name="矩形 4"/>
          <p:cNvSpPr/>
          <p:nvPr/>
        </p:nvSpPr>
        <p:spPr>
          <a:xfrm>
            <a:off x="8831510" y="2637589"/>
            <a:ext cx="543739" cy="656077"/>
          </a:xfrm>
          <a:prstGeom prst="rect">
            <a:avLst/>
          </a:prstGeom>
        </p:spPr>
        <p:txBody>
          <a:bodyPr wrap="none">
            <a:spAutoFit/>
          </a:bodyPr>
          <a:lstStyle/>
          <a:p>
            <a:pPr>
              <a:lnSpc>
                <a:spcPct val="150000"/>
              </a:lnSpc>
              <a:tabLst>
                <a:tab pos="1890395" algn="l"/>
              </a:tabLst>
            </a:pPr>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6" name="矩形 5"/>
          <p:cNvSpPr/>
          <p:nvPr/>
        </p:nvSpPr>
        <p:spPr>
          <a:xfrm>
            <a:off x="1951067" y="3948937"/>
            <a:ext cx="543739" cy="656077"/>
          </a:xfrm>
          <a:prstGeom prst="rect">
            <a:avLst/>
          </a:prstGeom>
        </p:spPr>
        <p:txBody>
          <a:bodyPr wrap="none">
            <a:spAutoFit/>
          </a:bodyPr>
          <a:lstStyle/>
          <a:p>
            <a:pPr>
              <a:lnSpc>
                <a:spcPct val="150000"/>
              </a:lnSpc>
              <a:tabLst>
                <a:tab pos="1890395" algn="l"/>
              </a:tabLst>
            </a:pPr>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7" name="矩形 6"/>
          <p:cNvSpPr/>
          <p:nvPr/>
        </p:nvSpPr>
        <p:spPr>
          <a:xfrm>
            <a:off x="2824366" y="5183233"/>
            <a:ext cx="543739" cy="656077"/>
          </a:xfrm>
          <a:prstGeom prst="rect">
            <a:avLst/>
          </a:prstGeom>
        </p:spPr>
        <p:txBody>
          <a:bodyPr wrap="none">
            <a:spAutoFit/>
          </a:bodyPr>
          <a:lstStyle/>
          <a:p>
            <a:pPr>
              <a:lnSpc>
                <a:spcPct val="150000"/>
              </a:lnSpc>
              <a:tabLst>
                <a:tab pos="1890395" algn="l"/>
              </a:tabLst>
            </a:pPr>
            <a:r>
              <a:rPr lang="en-US" altLang="zh-CN" sz="2800" b="1" kern="100" dirty="0">
                <a:solidFill>
                  <a:srgbClr val="FF0000"/>
                </a:solidFill>
                <a:latin typeface="宋体"/>
                <a:ea typeface="华文细黑"/>
                <a:cs typeface="Times New Roman"/>
              </a:rPr>
              <a:t>×</a:t>
            </a:r>
            <a:endParaRPr lang="zh-CN" altLang="zh-CN" sz="2800" b="1" kern="100" dirty="0">
              <a:solidFill>
                <a:srgbClr val="FF0000"/>
              </a:solidFill>
              <a:latin typeface="宋体"/>
              <a:ea typeface="华文细黑"/>
              <a:cs typeface="Times New Roman"/>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769643" y="1433237"/>
            <a:ext cx="7047122" cy="523220"/>
          </a:xfrm>
          <a:prstGeom prst="rect">
            <a:avLst/>
          </a:prstGeom>
        </p:spPr>
        <p:txBody>
          <a:bodyPr wrap="none">
            <a:spAutoFit/>
          </a:bodyPr>
          <a:lstStyle/>
          <a:p>
            <a:r>
              <a:rPr lang="zh-CN" altLang="en-US" sz="2800" kern="100" dirty="0" smtClean="0">
                <a:solidFill>
                  <a:srgbClr val="FF0000"/>
                </a:solidFill>
                <a:latin typeface="Times New Roman"/>
                <a:ea typeface="华文细黑"/>
                <a:cs typeface="Times New Roman"/>
              </a:rPr>
              <a:t>不是溶剂的体积，应该是溶液的体积为</a:t>
            </a:r>
            <a:r>
              <a:rPr lang="en-US" altLang="zh-CN" sz="2800" kern="100" dirty="0" smtClean="0">
                <a:solidFill>
                  <a:srgbClr val="FF0000"/>
                </a:solidFill>
                <a:latin typeface="Times New Roman"/>
                <a:ea typeface="华文细黑"/>
                <a:cs typeface="Times New Roman"/>
              </a:rPr>
              <a:t>1L</a:t>
            </a:r>
            <a:r>
              <a:rPr lang="zh-CN" altLang="en-US" sz="2800" kern="100" dirty="0" smtClean="0">
                <a:solidFill>
                  <a:srgbClr val="FF0000"/>
                </a:solidFill>
                <a:latin typeface="Times New Roman"/>
                <a:ea typeface="华文细黑"/>
                <a:cs typeface="Times New Roman"/>
              </a:rPr>
              <a:t>。</a:t>
            </a:r>
            <a:endParaRPr lang="zh-CN" altLang="en-US" sz="2800" kern="100" dirty="0">
              <a:solidFill>
                <a:srgbClr val="FF0000"/>
              </a:solidFill>
              <a:latin typeface="Times New Roman"/>
              <a:ea typeface="华文细黑"/>
              <a:cs typeface="Times New Roman"/>
            </a:endParaRPr>
          </a:p>
        </p:txBody>
      </p:sp>
      <p:sp>
        <p:nvSpPr>
          <p:cNvPr id="11" name="矩形 10"/>
          <p:cNvSpPr/>
          <p:nvPr/>
        </p:nvSpPr>
        <p:spPr>
          <a:xfrm>
            <a:off x="7651122" y="1687138"/>
            <a:ext cx="3368230" cy="523220"/>
          </a:xfrm>
          <a:prstGeom prst="rect">
            <a:avLst/>
          </a:prstGeom>
        </p:spPr>
        <p:txBody>
          <a:bodyPr wrap="none">
            <a:spAutoFit/>
          </a:bodyPr>
          <a:lstStyle/>
          <a:p>
            <a:r>
              <a:rPr lang="zh-CN" altLang="en-US" sz="2800" kern="100" dirty="0" smtClean="0">
                <a:solidFill>
                  <a:srgbClr val="FF0000"/>
                </a:solidFill>
                <a:latin typeface="Times New Roman"/>
                <a:ea typeface="华文细黑"/>
                <a:cs typeface="Times New Roman"/>
              </a:rPr>
              <a:t>溶质是</a:t>
            </a:r>
            <a:r>
              <a:rPr lang="en-US" altLang="zh-CN" sz="2800" kern="100" dirty="0" smtClean="0">
                <a:solidFill>
                  <a:srgbClr val="FF0000"/>
                </a:solidFill>
                <a:latin typeface="Times New Roman"/>
                <a:ea typeface="华文细黑"/>
                <a:cs typeface="Times New Roman"/>
              </a:rPr>
              <a:t>CuSO</a:t>
            </a:r>
            <a:r>
              <a:rPr lang="en-US" altLang="zh-CN" sz="2800" kern="100" baseline="-25000" dirty="0" smtClean="0">
                <a:solidFill>
                  <a:srgbClr val="FF0000"/>
                </a:solidFill>
                <a:latin typeface="Times New Roman"/>
                <a:ea typeface="华文细黑"/>
                <a:cs typeface="Times New Roman"/>
              </a:rPr>
              <a:t>4</a:t>
            </a:r>
            <a:r>
              <a:rPr lang="en-US" altLang="zh-CN" sz="2800" kern="100" dirty="0" smtClean="0">
                <a:solidFill>
                  <a:srgbClr val="FF0000"/>
                </a:solidFill>
                <a:latin typeface="Times New Roman"/>
                <a:ea typeface="华文细黑"/>
                <a:cs typeface="Times New Roman"/>
              </a:rPr>
              <a:t>,16%</a:t>
            </a:r>
            <a:r>
              <a:rPr lang="zh-CN" altLang="en-US" sz="2800" kern="100" dirty="0" smtClean="0">
                <a:solidFill>
                  <a:srgbClr val="FF0000"/>
                </a:solidFill>
                <a:latin typeface="Times New Roman"/>
                <a:ea typeface="华文细黑"/>
                <a:cs typeface="Times New Roman"/>
              </a:rPr>
              <a:t>。</a:t>
            </a:r>
            <a:endParaRPr lang="zh-CN" altLang="en-US" sz="2800" kern="100" dirty="0">
              <a:solidFill>
                <a:srgbClr val="FF0000"/>
              </a:solidFill>
              <a:latin typeface="Times New Roman"/>
              <a:ea typeface="华文细黑"/>
              <a:cs typeface="Times New Roman"/>
            </a:endParaRPr>
          </a:p>
        </p:txBody>
      </p:sp>
      <p:sp>
        <p:nvSpPr>
          <p:cNvPr id="14" name="矩形 13"/>
          <p:cNvSpPr/>
          <p:nvPr/>
        </p:nvSpPr>
        <p:spPr>
          <a:xfrm>
            <a:off x="9864087" y="2763719"/>
            <a:ext cx="2279791" cy="954107"/>
          </a:xfrm>
          <a:prstGeom prst="rect">
            <a:avLst/>
          </a:prstGeom>
        </p:spPr>
        <p:txBody>
          <a:bodyPr wrap="none">
            <a:spAutoFit/>
          </a:bodyPr>
          <a:lstStyle/>
          <a:p>
            <a:r>
              <a:rPr lang="zh-CN" altLang="en-US" sz="2800" kern="100" dirty="0" smtClean="0">
                <a:solidFill>
                  <a:srgbClr val="FF0000"/>
                </a:solidFill>
                <a:latin typeface="Times New Roman"/>
                <a:ea typeface="华文细黑"/>
                <a:cs typeface="Times New Roman"/>
              </a:rPr>
              <a:t>溶质是</a:t>
            </a:r>
            <a:r>
              <a:rPr lang="en-US" altLang="zh-CN" sz="2800" kern="100" dirty="0" smtClean="0">
                <a:solidFill>
                  <a:srgbClr val="FF0000"/>
                </a:solidFill>
                <a:latin typeface="Times New Roman"/>
                <a:ea typeface="华文细黑"/>
                <a:cs typeface="Times New Roman"/>
              </a:rPr>
              <a:t>H</a:t>
            </a:r>
            <a:r>
              <a:rPr lang="en-US" altLang="zh-CN" sz="2800" kern="100" baseline="-25000" dirty="0" smtClean="0">
                <a:solidFill>
                  <a:srgbClr val="FF0000"/>
                </a:solidFill>
                <a:latin typeface="Times New Roman"/>
                <a:ea typeface="华文细黑"/>
                <a:cs typeface="Times New Roman"/>
              </a:rPr>
              <a:t>2</a:t>
            </a:r>
            <a:r>
              <a:rPr lang="en-US" altLang="zh-CN" sz="2800" kern="100" dirty="0" smtClean="0">
                <a:solidFill>
                  <a:srgbClr val="FF0000"/>
                </a:solidFill>
                <a:latin typeface="Times New Roman"/>
                <a:ea typeface="华文细黑"/>
                <a:cs typeface="Times New Roman"/>
              </a:rPr>
              <a:t>SO</a:t>
            </a:r>
            <a:r>
              <a:rPr lang="en-US" altLang="zh-CN" sz="2800" kern="100" baseline="-25000" dirty="0" smtClean="0">
                <a:solidFill>
                  <a:srgbClr val="FF0000"/>
                </a:solidFill>
                <a:latin typeface="Times New Roman"/>
                <a:ea typeface="华文细黑"/>
                <a:cs typeface="Times New Roman"/>
              </a:rPr>
              <a:t>4</a:t>
            </a:r>
          </a:p>
          <a:p>
            <a:r>
              <a:rPr lang="en-US" altLang="zh-CN" sz="2800" kern="100" dirty="0" smtClean="0">
                <a:solidFill>
                  <a:srgbClr val="FF0000"/>
                </a:solidFill>
                <a:latin typeface="Times New Roman"/>
                <a:ea typeface="华文细黑"/>
                <a:cs typeface="Times New Roman"/>
              </a:rPr>
              <a:t>           98%</a:t>
            </a:r>
            <a:endParaRPr lang="zh-CN" altLang="en-US" sz="2800" kern="100" dirty="0">
              <a:solidFill>
                <a:srgbClr val="FF0000"/>
              </a:solidFill>
              <a:latin typeface="Times New Roman"/>
              <a:ea typeface="华文细黑"/>
              <a:cs typeface="Times New Roman"/>
            </a:endParaRPr>
          </a:p>
        </p:txBody>
      </p:sp>
      <p:sp>
        <p:nvSpPr>
          <p:cNvPr id="15" name="矩形 14"/>
          <p:cNvSpPr/>
          <p:nvPr/>
        </p:nvSpPr>
        <p:spPr>
          <a:xfrm>
            <a:off x="7765458" y="4015365"/>
            <a:ext cx="3856356" cy="523220"/>
          </a:xfrm>
          <a:prstGeom prst="rect">
            <a:avLst/>
          </a:prstGeom>
        </p:spPr>
        <p:txBody>
          <a:bodyPr wrap="square">
            <a:spAutoFit/>
          </a:bodyPr>
          <a:lstStyle/>
          <a:p>
            <a:r>
              <a:rPr lang="zh-CN" altLang="en-US" sz="2800" kern="100" dirty="0" smtClean="0">
                <a:solidFill>
                  <a:srgbClr val="FF0000"/>
                </a:solidFill>
                <a:latin typeface="Times New Roman"/>
                <a:ea typeface="华文细黑"/>
                <a:cs typeface="Times New Roman"/>
              </a:rPr>
              <a:t>溶质是</a:t>
            </a:r>
            <a:r>
              <a:rPr lang="en-US" altLang="zh-CN" sz="2800" kern="100" dirty="0" err="1" smtClean="0">
                <a:solidFill>
                  <a:srgbClr val="FF0000"/>
                </a:solidFill>
                <a:latin typeface="Times New Roman"/>
                <a:ea typeface="华文细黑"/>
                <a:cs typeface="Times New Roman"/>
              </a:rPr>
              <a:t>NaOH</a:t>
            </a:r>
            <a:r>
              <a:rPr lang="zh-CN" altLang="en-US" sz="2800" kern="100" dirty="0" smtClean="0">
                <a:solidFill>
                  <a:srgbClr val="FF0000"/>
                </a:solidFill>
                <a:latin typeface="Times New Roman"/>
                <a:ea typeface="华文细黑"/>
                <a:cs typeface="Times New Roman"/>
              </a:rPr>
              <a:t>，</a:t>
            </a:r>
            <a:r>
              <a:rPr lang="en-US" altLang="zh-CN" sz="2800" kern="100" dirty="0" smtClean="0">
                <a:solidFill>
                  <a:srgbClr val="FF0000"/>
                </a:solidFill>
                <a:latin typeface="Times New Roman"/>
                <a:ea typeface="华文细黑"/>
                <a:cs typeface="Times New Roman"/>
              </a:rPr>
              <a:t>2mol/L</a:t>
            </a:r>
            <a:endParaRPr lang="zh-CN" altLang="en-US" sz="2800" kern="100" dirty="0">
              <a:solidFill>
                <a:srgbClr val="FF0000"/>
              </a:solidFill>
              <a:latin typeface="Times New Roman"/>
              <a:ea typeface="华文细黑"/>
              <a:cs typeface="Times New Roman"/>
            </a:endParaRPr>
          </a:p>
        </p:txBody>
      </p:sp>
      <p:sp>
        <p:nvSpPr>
          <p:cNvPr id="16" name="矩形 15"/>
          <p:cNvSpPr/>
          <p:nvPr/>
        </p:nvSpPr>
        <p:spPr>
          <a:xfrm>
            <a:off x="4078981" y="5316090"/>
            <a:ext cx="5785105" cy="523220"/>
          </a:xfrm>
          <a:prstGeom prst="rect">
            <a:avLst/>
          </a:prstGeom>
        </p:spPr>
        <p:txBody>
          <a:bodyPr wrap="square">
            <a:spAutoFit/>
          </a:bodyPr>
          <a:lstStyle/>
          <a:p>
            <a:r>
              <a:rPr lang="en-US" altLang="zh-CN" sz="2800" kern="100" dirty="0" smtClean="0">
                <a:solidFill>
                  <a:srgbClr val="FF0000"/>
                </a:solidFill>
                <a:latin typeface="Times New Roman"/>
                <a:ea typeface="华文细黑"/>
                <a:cs typeface="Times New Roman"/>
              </a:rPr>
              <a:t>100g </a:t>
            </a:r>
            <a:r>
              <a:rPr lang="zh-CN" altLang="en-US" sz="2800" kern="100" dirty="0" smtClean="0">
                <a:solidFill>
                  <a:srgbClr val="FF0000"/>
                </a:solidFill>
                <a:latin typeface="Times New Roman"/>
                <a:ea typeface="华文细黑"/>
                <a:cs typeface="Times New Roman"/>
              </a:rPr>
              <a:t>水能够溶解的</a:t>
            </a:r>
            <a:r>
              <a:rPr lang="en-US" altLang="zh-CN" sz="2800" kern="100" dirty="0" err="1" smtClean="0">
                <a:solidFill>
                  <a:srgbClr val="FF0000"/>
                </a:solidFill>
                <a:latin typeface="Times New Roman"/>
                <a:ea typeface="华文细黑"/>
                <a:cs typeface="Times New Roman"/>
              </a:rPr>
              <a:t>NaCl</a:t>
            </a:r>
            <a:r>
              <a:rPr lang="en-US" altLang="zh-CN" sz="2800" kern="100" dirty="0" smtClean="0">
                <a:solidFill>
                  <a:srgbClr val="FF0000"/>
                </a:solidFill>
                <a:latin typeface="Times New Roman"/>
                <a:ea typeface="华文细黑"/>
                <a:cs typeface="Times New Roman"/>
              </a:rPr>
              <a:t> </a:t>
            </a:r>
            <a:r>
              <a:rPr lang="en-US" altLang="zh-CN" sz="2800" kern="100" dirty="0">
                <a:solidFill>
                  <a:srgbClr val="FF0000"/>
                </a:solidFill>
                <a:latin typeface="Times New Roman"/>
                <a:ea typeface="华文细黑"/>
                <a:cs typeface="Times New Roman"/>
              </a:rPr>
              <a:t> </a:t>
            </a:r>
            <a:r>
              <a:rPr lang="en-US" altLang="zh-CN" sz="2800" kern="100" dirty="0" smtClean="0">
                <a:solidFill>
                  <a:srgbClr val="FF0000"/>
                </a:solidFill>
                <a:latin typeface="Times New Roman"/>
                <a:ea typeface="华文细黑"/>
                <a:cs typeface="Times New Roman"/>
              </a:rPr>
              <a:t>&gt; m g</a:t>
            </a:r>
            <a:endParaRPr lang="zh-CN" altLang="en-US" sz="2800" kern="100" dirty="0">
              <a:solidFill>
                <a:srgbClr val="FF0000"/>
              </a:solidFill>
              <a:latin typeface="Times New Roman"/>
              <a:ea typeface="华文细黑"/>
              <a:cs typeface="Times New Roman"/>
            </a:endParaRPr>
          </a:p>
        </p:txBody>
      </p:sp>
      <p:sp>
        <p:nvSpPr>
          <p:cNvPr id="18" name="矩形 17"/>
          <p:cNvSpPr/>
          <p:nvPr/>
        </p:nvSpPr>
        <p:spPr>
          <a:xfrm>
            <a:off x="3646934" y="4015365"/>
            <a:ext cx="3856356" cy="523220"/>
          </a:xfrm>
          <a:prstGeom prst="rect">
            <a:avLst/>
          </a:prstGeom>
        </p:spPr>
        <p:txBody>
          <a:bodyPr wrap="square">
            <a:spAutoFit/>
          </a:bodyPr>
          <a:lstStyle/>
          <a:p>
            <a:r>
              <a:rPr lang="en-US" altLang="zh-CN" sz="2800" kern="100" dirty="0" smtClean="0">
                <a:solidFill>
                  <a:srgbClr val="FF0000"/>
                </a:solidFill>
                <a:latin typeface="Times New Roman"/>
                <a:ea typeface="华文细黑"/>
                <a:cs typeface="Times New Roman"/>
              </a:rPr>
              <a:t>Na</a:t>
            </a:r>
            <a:r>
              <a:rPr lang="en-US" altLang="zh-CN" sz="2800" kern="100" baseline="-25000" dirty="0" smtClean="0">
                <a:solidFill>
                  <a:srgbClr val="FF0000"/>
                </a:solidFill>
                <a:latin typeface="Times New Roman"/>
                <a:ea typeface="华文细黑"/>
                <a:cs typeface="Times New Roman"/>
              </a:rPr>
              <a:t>2</a:t>
            </a:r>
            <a:r>
              <a:rPr lang="en-US" altLang="zh-CN" sz="2800" kern="100" dirty="0" smtClean="0">
                <a:solidFill>
                  <a:srgbClr val="FF0000"/>
                </a:solidFill>
                <a:latin typeface="Times New Roman"/>
                <a:ea typeface="华文细黑"/>
                <a:cs typeface="Times New Roman"/>
              </a:rPr>
              <a:t>O+H</a:t>
            </a:r>
            <a:r>
              <a:rPr lang="en-US" altLang="zh-CN" sz="2800" kern="100" baseline="-25000" dirty="0" smtClean="0">
                <a:solidFill>
                  <a:srgbClr val="FF0000"/>
                </a:solidFill>
                <a:latin typeface="Times New Roman"/>
                <a:ea typeface="华文细黑"/>
                <a:cs typeface="Times New Roman"/>
              </a:rPr>
              <a:t>2</a:t>
            </a:r>
            <a:r>
              <a:rPr lang="en-US" altLang="zh-CN" sz="2800" kern="100" dirty="0" smtClean="0">
                <a:solidFill>
                  <a:srgbClr val="FF0000"/>
                </a:solidFill>
                <a:latin typeface="Times New Roman"/>
                <a:ea typeface="华文细黑"/>
                <a:cs typeface="Times New Roman"/>
              </a:rPr>
              <a:t>O===2NaOH</a:t>
            </a:r>
            <a:endParaRPr lang="zh-CN" altLang="en-US" sz="2800"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linds(horizontal)">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blinds(horizontal)">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linds(horizontal)">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10" grpId="0"/>
      <p:bldP spid="11" grpId="0"/>
      <p:bldP spid="14" grpId="0"/>
      <p:bldP spid="15" grpId="0"/>
      <p:bldP spid="16" grpId="0"/>
      <p:bldP spid="1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837506"/>
            <a:ext cx="11344408" cy="2677656"/>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把</a:t>
            </a:r>
            <a:r>
              <a:rPr lang="en-US" altLang="zh-CN" sz="2800" kern="100" dirty="0">
                <a:latin typeface="Times New Roman"/>
                <a:ea typeface="华文细黑"/>
                <a:cs typeface="Courier New"/>
              </a:rPr>
              <a:t>200 mL 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的混合溶液分成两等份，取一份加入</a:t>
            </a:r>
            <a:r>
              <a:rPr lang="zh-CN" altLang="zh-CN" sz="2800" kern="100" dirty="0" smtClean="0">
                <a:latin typeface="Times New Roman"/>
                <a:ea typeface="华文细黑"/>
                <a:cs typeface="Times New Roman"/>
              </a:rPr>
              <a:t>含</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i="1" kern="100" dirty="0" smtClean="0">
                <a:latin typeface="Times New Roman"/>
                <a:ea typeface="华文细黑"/>
                <a:cs typeface="Courier New"/>
              </a:rPr>
              <a:t>a</a:t>
            </a:r>
            <a:r>
              <a:rPr lang="en-US" altLang="zh-CN" sz="2800" kern="100" dirty="0" smtClean="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的溶液恰好反应完全；取另一份加入含</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的盐酸恰好反应完全。该混合溶液中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A.(10</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19117271"/>
              </p:ext>
            </p:extLst>
          </p:nvPr>
        </p:nvGraphicFramePr>
        <p:xfrm>
          <a:off x="478582" y="3501073"/>
          <a:ext cx="10053637" cy="1084262"/>
        </p:xfrm>
        <a:graphic>
          <a:graphicData uri="http://schemas.openxmlformats.org/presentationml/2006/ole">
            <mc:AlternateContent xmlns:mc="http://schemas.openxmlformats.org/markup-compatibility/2006">
              <mc:Choice xmlns:v="urn:schemas-microsoft-com:vml" Requires="v">
                <p:oleObj spid="_x0000_s45204" name="文档" r:id="rId3" imgW="10053566" imgH="1082615" progId="Word.Document.12">
                  <p:embed/>
                </p:oleObj>
              </mc:Choice>
              <mc:Fallback>
                <p:oleObj name="文档" r:id="rId3" imgW="10053566" imgH="1082615" progId="Word.Document.12">
                  <p:embed/>
                  <p:pic>
                    <p:nvPicPr>
                      <p:cNvPr id="0" name=""/>
                      <p:cNvPicPr/>
                      <p:nvPr/>
                    </p:nvPicPr>
                    <p:blipFill>
                      <a:blip r:embed="rId4"/>
                      <a:stretch>
                        <a:fillRect/>
                      </a:stretch>
                    </p:blipFill>
                    <p:spPr>
                      <a:xfrm>
                        <a:off x="478582" y="3501073"/>
                        <a:ext cx="10053637" cy="1084262"/>
                      </a:xfrm>
                      <a:prstGeom prst="rect">
                        <a:avLst/>
                      </a:prstGeom>
                    </p:spPr>
                  </p:pic>
                </p:oleObj>
              </mc:Fallback>
            </mc:AlternateContent>
          </a:graphicData>
        </a:graphic>
      </p:graphicFrame>
      <p:sp>
        <p:nvSpPr>
          <p:cNvPr id="20"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513035" y="837506"/>
            <a:ext cx="11120877" cy="3970318"/>
          </a:xfrm>
          <a:prstGeom prst="rect">
            <a:avLst/>
          </a:prstGeom>
        </p:spPr>
        <p:txBody>
          <a:bodyPr>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恰好完全反应，则</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0.5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，取另一份加入含</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的盐酸恰好反应完全，由</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反应掉的盐酸为</a:t>
            </a:r>
            <a:r>
              <a:rPr lang="en-US" altLang="zh-CN" sz="2800" kern="100" dirty="0">
                <a:latin typeface="Times New Roman"/>
                <a:ea typeface="华文细黑"/>
                <a:cs typeface="Courier New"/>
              </a:rPr>
              <a:t>0.5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，则由</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反应掉的盐酸为</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0.5</a:t>
            </a:r>
            <a:r>
              <a:rPr lang="zh-CN" altLang="zh-CN" sz="2800" kern="100" dirty="0">
                <a:latin typeface="Times New Roman"/>
                <a:ea typeface="华文细黑"/>
                <a:cs typeface="Times New Roman"/>
              </a:rPr>
              <a:t>，则</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)÷0.1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831070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3283" y="621482"/>
            <a:ext cx="11755638" cy="5909310"/>
          </a:xfrm>
          <a:prstGeom prst="rect">
            <a:avLst/>
          </a:prstGeom>
        </p:spPr>
        <p:txBody>
          <a:bodyPr>
            <a:spAutoFit/>
          </a:bodyPr>
          <a:lstStyle/>
          <a:p>
            <a:pPr algn="just">
              <a:lnSpc>
                <a:spcPct val="150000"/>
              </a:lnSpc>
              <a:spcAft>
                <a:spcPts val="0"/>
              </a:spcAft>
              <a:tabLst>
                <a:tab pos="1890395" algn="l"/>
              </a:tabLst>
            </a:pPr>
            <a:r>
              <a:rPr lang="en-US" altLang="zh-CN" sz="2800" kern="100" spc="-50" dirty="0">
                <a:latin typeface="Times New Roman"/>
                <a:ea typeface="华文细黑"/>
                <a:cs typeface="Courier New"/>
              </a:rPr>
              <a:t>6.</a:t>
            </a:r>
            <a:r>
              <a:rPr lang="zh-CN" altLang="zh-CN" sz="2800" kern="100" spc="-50" dirty="0">
                <a:latin typeface="Times New Roman"/>
                <a:ea typeface="华文细黑"/>
                <a:cs typeface="Times New Roman"/>
              </a:rPr>
              <a:t>有</a:t>
            </a:r>
            <a:r>
              <a:rPr lang="en-US" altLang="zh-CN" sz="2800" kern="100" spc="-50" dirty="0">
                <a:latin typeface="Times New Roman"/>
                <a:ea typeface="华文细黑"/>
                <a:cs typeface="Courier New"/>
              </a:rPr>
              <a:t>Al</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(SO</a:t>
            </a:r>
            <a:r>
              <a:rPr lang="en-US" altLang="zh-CN" sz="2800" kern="100" spc="-50" baseline="-25000" dirty="0">
                <a:latin typeface="Times New Roman"/>
                <a:ea typeface="华文细黑"/>
                <a:cs typeface="Courier New"/>
              </a:rPr>
              <a:t>4</a:t>
            </a:r>
            <a:r>
              <a:rPr lang="en-US" altLang="zh-CN" sz="2800" kern="100" spc="-50" dirty="0">
                <a:latin typeface="Times New Roman"/>
                <a:ea typeface="华文细黑"/>
                <a:cs typeface="Courier New"/>
              </a:rPr>
              <a:t>)</a:t>
            </a:r>
            <a:r>
              <a:rPr lang="en-US" altLang="zh-CN" sz="2800" kern="100" spc="-50" baseline="-25000" dirty="0">
                <a:latin typeface="Times New Roman"/>
                <a:ea typeface="华文细黑"/>
                <a:cs typeface="Courier New"/>
              </a:rPr>
              <a:t>3</a:t>
            </a:r>
            <a:r>
              <a:rPr lang="zh-CN" altLang="zh-CN" sz="2800" kern="100" spc="-50" dirty="0">
                <a:latin typeface="Times New Roman"/>
                <a:ea typeface="华文细黑"/>
                <a:cs typeface="Times New Roman"/>
              </a:rPr>
              <a:t>和</a:t>
            </a:r>
            <a:r>
              <a:rPr lang="en-US" altLang="zh-CN" sz="2800" kern="100" spc="-50" dirty="0">
                <a:latin typeface="Times New Roman"/>
                <a:ea typeface="华文细黑"/>
                <a:cs typeface="Courier New"/>
              </a:rPr>
              <a:t>Na</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SO</a:t>
            </a:r>
            <a:r>
              <a:rPr lang="en-US" altLang="zh-CN" sz="2800" kern="100" spc="-50" baseline="-25000" dirty="0">
                <a:latin typeface="Times New Roman"/>
                <a:ea typeface="华文细黑"/>
                <a:cs typeface="Courier New"/>
              </a:rPr>
              <a:t>4</a:t>
            </a:r>
            <a:r>
              <a:rPr lang="zh-CN" altLang="zh-CN" sz="2800" kern="100" spc="-50" dirty="0">
                <a:latin typeface="Times New Roman"/>
                <a:ea typeface="华文细黑"/>
                <a:cs typeface="Times New Roman"/>
              </a:rPr>
              <a:t>的混合溶液</a:t>
            </a:r>
            <a:r>
              <a:rPr lang="en-US" altLang="zh-CN" sz="2800" i="1" kern="100" spc="-50" dirty="0">
                <a:latin typeface="Times New Roman"/>
                <a:ea typeface="华文细黑"/>
                <a:cs typeface="Courier New"/>
              </a:rPr>
              <a:t>V</a:t>
            </a:r>
            <a:r>
              <a:rPr lang="en-US" altLang="zh-CN" sz="2800" kern="100" spc="-50" dirty="0">
                <a:latin typeface="Times New Roman"/>
                <a:ea typeface="华文细黑"/>
                <a:cs typeface="Courier New"/>
              </a:rPr>
              <a:t> L</a:t>
            </a:r>
            <a:r>
              <a:rPr lang="zh-CN" altLang="zh-CN" sz="2800" kern="100" spc="-50" dirty="0">
                <a:latin typeface="Times New Roman"/>
                <a:ea typeface="华文细黑"/>
                <a:cs typeface="Times New Roman"/>
              </a:rPr>
              <a:t>，将它均分成两份。一份滴加氨水，使</a:t>
            </a:r>
            <a:r>
              <a:rPr lang="en-US" altLang="zh-CN" sz="2800" kern="100" spc="-50" dirty="0">
                <a:latin typeface="Times New Roman"/>
                <a:ea typeface="华文细黑"/>
                <a:cs typeface="Courier New"/>
              </a:rPr>
              <a:t>Al</a:t>
            </a:r>
            <a:r>
              <a:rPr lang="en-US" altLang="zh-CN" sz="2800" kern="100" spc="-50" baseline="30000" dirty="0">
                <a:latin typeface="Times New Roman"/>
                <a:ea typeface="华文细黑"/>
                <a:cs typeface="Courier New"/>
              </a:rPr>
              <a:t>3</a:t>
            </a:r>
            <a:r>
              <a:rPr lang="zh-CN" altLang="zh-CN" sz="2800" kern="100" spc="-50" baseline="30000" dirty="0">
                <a:latin typeface="Times New Roman"/>
                <a:ea typeface="华文细黑"/>
                <a:cs typeface="Times New Roman"/>
              </a:rPr>
              <a:t>＋</a:t>
            </a:r>
            <a:r>
              <a:rPr lang="zh-CN" altLang="zh-CN" sz="2800" kern="100" spc="-50" dirty="0">
                <a:latin typeface="Times New Roman"/>
                <a:ea typeface="华文细黑"/>
                <a:cs typeface="Times New Roman"/>
              </a:rPr>
              <a:t>完全沉淀；另一份滴加</a:t>
            </a:r>
            <a:r>
              <a:rPr lang="en-US" altLang="zh-CN" sz="2800" kern="100" spc="-50" dirty="0">
                <a:latin typeface="Times New Roman"/>
                <a:ea typeface="华文细黑"/>
                <a:cs typeface="Courier New"/>
              </a:rPr>
              <a:t>BaCl</a:t>
            </a:r>
            <a:r>
              <a:rPr lang="en-US" altLang="zh-CN" sz="2800" kern="100" spc="-50" baseline="-25000" dirty="0">
                <a:latin typeface="Times New Roman"/>
                <a:ea typeface="华文细黑"/>
                <a:cs typeface="Courier New"/>
              </a:rPr>
              <a:t>2</a:t>
            </a:r>
            <a:r>
              <a:rPr lang="zh-CN" altLang="zh-CN" sz="2800" kern="100" spc="-50" dirty="0">
                <a:latin typeface="Times New Roman"/>
                <a:ea typeface="华文细黑"/>
                <a:cs typeface="Times New Roman"/>
              </a:rPr>
              <a:t>溶液，</a:t>
            </a:r>
            <a:r>
              <a:rPr lang="zh-CN" altLang="zh-CN" sz="2800" kern="100" spc="-50" dirty="0" smtClean="0">
                <a:latin typeface="Times New Roman"/>
                <a:ea typeface="华文细黑"/>
                <a:cs typeface="Times New Roman"/>
              </a:rPr>
              <a:t>使</a:t>
            </a:r>
            <a:r>
              <a:rPr lang="en-US" altLang="zh-CN" sz="2800" kern="100" spc="-50" dirty="0" smtClean="0">
                <a:latin typeface="Times New Roman"/>
                <a:ea typeface="华文细黑"/>
                <a:cs typeface="Courier New"/>
              </a:rPr>
              <a:t>        </a:t>
            </a:r>
            <a:r>
              <a:rPr lang="zh-CN" altLang="zh-CN" sz="2800" kern="100" spc="-50" dirty="0" smtClean="0">
                <a:latin typeface="Times New Roman"/>
                <a:ea typeface="华文细黑"/>
                <a:cs typeface="Times New Roman"/>
              </a:rPr>
              <a:t>完全</a:t>
            </a:r>
            <a:r>
              <a:rPr lang="zh-CN" altLang="zh-CN" sz="2800" kern="100" spc="-50" dirty="0">
                <a:latin typeface="Times New Roman"/>
                <a:ea typeface="华文细黑"/>
                <a:cs typeface="Times New Roman"/>
              </a:rPr>
              <a:t>沉淀。反应中消耗</a:t>
            </a:r>
            <a:r>
              <a:rPr lang="en-US" altLang="zh-CN" sz="2800" i="1" kern="100" spc="-50" dirty="0">
                <a:latin typeface="Times New Roman"/>
                <a:ea typeface="华文细黑"/>
                <a:cs typeface="Courier New"/>
              </a:rPr>
              <a:t>a</a:t>
            </a:r>
            <a:r>
              <a:rPr lang="en-US" altLang="zh-CN" sz="2800" kern="100" spc="-50" dirty="0">
                <a:latin typeface="Times New Roman"/>
                <a:ea typeface="华文细黑"/>
                <a:cs typeface="Courier New"/>
              </a:rPr>
              <a:t> </a:t>
            </a:r>
            <a:r>
              <a:rPr lang="en-US" altLang="zh-CN" sz="2800" kern="100" spc="-50" dirty="0" err="1">
                <a:latin typeface="Times New Roman"/>
                <a:ea typeface="华文细黑"/>
                <a:cs typeface="Courier New"/>
              </a:rPr>
              <a:t>mol</a:t>
            </a:r>
            <a:r>
              <a:rPr lang="en-US" altLang="zh-CN" sz="2800" kern="100" spc="-50" dirty="0">
                <a:latin typeface="Times New Roman"/>
                <a:ea typeface="华文细黑"/>
                <a:cs typeface="Courier New"/>
              </a:rPr>
              <a:t> NH</a:t>
            </a:r>
            <a:r>
              <a:rPr lang="en-US" altLang="zh-CN" sz="2800" kern="100" spc="-50" baseline="-25000" dirty="0">
                <a:latin typeface="Times New Roman"/>
                <a:ea typeface="华文细黑"/>
                <a:cs typeface="Courier New"/>
              </a:rPr>
              <a:t>3</a:t>
            </a:r>
            <a:r>
              <a:rPr lang="en-US" altLang="zh-CN" sz="2800" kern="100" spc="-50" dirty="0">
                <a:latin typeface="Times New Roman"/>
                <a:ea typeface="华文细黑"/>
                <a:cs typeface="Courier New"/>
              </a:rPr>
              <a:t>·H</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O</a:t>
            </a:r>
            <a:r>
              <a:rPr lang="zh-CN" altLang="zh-CN" sz="2800" kern="100" spc="-50" dirty="0">
                <a:latin typeface="Times New Roman"/>
                <a:ea typeface="华文细黑"/>
                <a:cs typeface="Times New Roman"/>
              </a:rPr>
              <a:t>、</a:t>
            </a:r>
            <a:r>
              <a:rPr lang="en-US" altLang="zh-CN" sz="2800" i="1" kern="100" spc="-50" dirty="0">
                <a:latin typeface="Times New Roman"/>
                <a:ea typeface="华文细黑"/>
                <a:cs typeface="Courier New"/>
              </a:rPr>
              <a:t>b</a:t>
            </a:r>
            <a:r>
              <a:rPr lang="en-US" altLang="zh-CN" sz="2800" kern="100" spc="-50" dirty="0">
                <a:latin typeface="Times New Roman"/>
                <a:ea typeface="华文细黑"/>
                <a:cs typeface="Courier New"/>
              </a:rPr>
              <a:t> </a:t>
            </a:r>
            <a:r>
              <a:rPr lang="en-US" altLang="zh-CN" sz="2800" kern="100" spc="-50" dirty="0" err="1">
                <a:latin typeface="Times New Roman"/>
                <a:ea typeface="华文细黑"/>
                <a:cs typeface="Courier New"/>
              </a:rPr>
              <a:t>mol</a:t>
            </a:r>
            <a:r>
              <a:rPr lang="en-US" altLang="zh-CN" sz="2800" kern="100" spc="-50" dirty="0">
                <a:latin typeface="Times New Roman"/>
                <a:ea typeface="华文细黑"/>
                <a:cs typeface="Courier New"/>
              </a:rPr>
              <a:t> BaCl</a:t>
            </a:r>
            <a:r>
              <a:rPr lang="en-US" altLang="zh-CN" sz="2800" kern="100" spc="-50" baseline="-25000" dirty="0">
                <a:latin typeface="Times New Roman"/>
                <a:ea typeface="华文细黑"/>
                <a:cs typeface="Courier New"/>
              </a:rPr>
              <a:t>2</a:t>
            </a:r>
            <a:r>
              <a:rPr lang="zh-CN" altLang="zh-CN" sz="2800" kern="100" spc="-50" dirty="0">
                <a:latin typeface="Times New Roman"/>
                <a:ea typeface="华文细黑"/>
                <a:cs typeface="Times New Roman"/>
              </a:rPr>
              <a:t>。据此得知原混合溶液中的</a:t>
            </a:r>
            <a:r>
              <a:rPr lang="en-US" altLang="zh-CN" sz="2800" i="1" kern="100" spc="-50" dirty="0">
                <a:latin typeface="Times New Roman"/>
                <a:ea typeface="华文细黑"/>
                <a:cs typeface="Courier New"/>
              </a:rPr>
              <a:t>c</a:t>
            </a:r>
            <a:r>
              <a:rPr lang="en-US" altLang="zh-CN" sz="2800" kern="100" spc="-50" dirty="0">
                <a:latin typeface="Times New Roman"/>
                <a:ea typeface="华文细黑"/>
                <a:cs typeface="Courier New"/>
              </a:rPr>
              <a:t>(Na</a:t>
            </a:r>
            <a:r>
              <a:rPr lang="zh-CN" altLang="zh-CN" sz="2800" kern="100" spc="-50" baseline="30000" dirty="0">
                <a:latin typeface="Times New Roman"/>
                <a:ea typeface="华文细黑"/>
                <a:cs typeface="Times New Roman"/>
              </a:rPr>
              <a:t>＋</a:t>
            </a:r>
            <a:r>
              <a:rPr lang="en-US" altLang="zh-CN" sz="2800" kern="100" spc="-50" dirty="0">
                <a:latin typeface="Times New Roman"/>
                <a:ea typeface="华文细黑"/>
                <a:cs typeface="Courier New"/>
              </a:rPr>
              <a:t>)(</a:t>
            </a:r>
            <a:r>
              <a:rPr lang="en-US" altLang="zh-CN" sz="2800" kern="100" spc="-50" dirty="0" err="1">
                <a:latin typeface="Times New Roman"/>
                <a:ea typeface="华文细黑"/>
                <a:cs typeface="Courier New"/>
              </a:rPr>
              <a:t>mol·L</a:t>
            </a:r>
            <a:r>
              <a:rPr lang="zh-CN" altLang="zh-CN" sz="2800" kern="100" spc="-50" baseline="30000" dirty="0">
                <a:latin typeface="Times New Roman"/>
                <a:ea typeface="华文细黑"/>
                <a:cs typeface="Times New Roman"/>
              </a:rPr>
              <a:t>－</a:t>
            </a:r>
            <a:r>
              <a:rPr lang="en-US" altLang="zh-CN" sz="2800" kern="100" spc="-50" baseline="30000" dirty="0">
                <a:latin typeface="Times New Roman"/>
                <a:ea typeface="华文细黑"/>
                <a:cs typeface="Courier New"/>
              </a:rPr>
              <a:t>1</a:t>
            </a:r>
            <a:r>
              <a:rPr lang="en-US" altLang="zh-CN" sz="2800" kern="100" spc="-50" dirty="0">
                <a:latin typeface="Times New Roman"/>
                <a:ea typeface="华文细黑"/>
                <a:cs typeface="Courier New"/>
              </a:rPr>
              <a:t>)</a:t>
            </a:r>
            <a:r>
              <a:rPr lang="zh-CN" altLang="zh-CN" sz="2800" kern="100" spc="-50" dirty="0" smtClean="0">
                <a:latin typeface="Times New Roman"/>
                <a:ea typeface="华文细黑"/>
                <a:cs typeface="Times New Roman"/>
              </a:rPr>
              <a:t>为</a:t>
            </a:r>
            <a:r>
              <a:rPr lang="en-US" altLang="zh-CN" sz="2800" kern="100" spc="-50" dirty="0" smtClean="0">
                <a:latin typeface="Times New Roman"/>
                <a:ea typeface="华文细黑"/>
                <a:cs typeface="Courier New"/>
              </a:rPr>
              <a:t>(</a:t>
            </a:r>
            <a:r>
              <a:rPr lang="zh-CN" altLang="zh-CN" sz="2800" kern="100" spc="-50" dirty="0">
                <a:latin typeface="Times New Roman"/>
                <a:ea typeface="华文细黑"/>
                <a:cs typeface="Times New Roman"/>
              </a:rPr>
              <a:t>　　</a:t>
            </a:r>
            <a:r>
              <a:rPr lang="en-US" altLang="zh-CN" sz="2800" kern="100" spc="-50" dirty="0">
                <a:latin typeface="Times New Roman"/>
                <a:ea typeface="华文细黑"/>
                <a:cs typeface="Courier New"/>
              </a:rPr>
              <a:t>)</a:t>
            </a:r>
            <a:endParaRPr lang="zh-CN" altLang="zh-CN" sz="2800" kern="100" spc="-5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A.(4</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a:latin typeface="IPAPANNEW"/>
                <a:ea typeface="华文细黑"/>
                <a:cs typeface="Times New Roman"/>
              </a:rPr>
              <a:t>/</a:t>
            </a:r>
            <a:r>
              <a:rPr lang="en-US" altLang="zh-CN" sz="2800" i="1" kern="100" dirty="0">
                <a:latin typeface="IPAPANNEW"/>
                <a:ea typeface="华文细黑"/>
                <a:cs typeface="Times New Roman"/>
              </a:rPr>
              <a:t>V</a:t>
            </a:r>
            <a:r>
              <a:rPr lang="en-US" altLang="zh-CN" sz="2800" kern="100" dirty="0">
                <a:latin typeface="IPAPANNEW"/>
                <a:ea typeface="华文细黑"/>
                <a:cs typeface="Times New Roman"/>
              </a:rPr>
              <a:t>  	</a:t>
            </a:r>
            <a:r>
              <a:rPr lang="en-US" altLang="zh-CN" sz="2800" kern="100" dirty="0" smtClean="0">
                <a:latin typeface="IPAPANNEW"/>
                <a:ea typeface="华文细黑"/>
                <a:cs typeface="Times New Roman"/>
              </a:rPr>
              <a:t>	B</a:t>
            </a:r>
            <a:r>
              <a:rPr lang="en-US" altLang="zh-CN" sz="2800" kern="100" dirty="0">
                <a:latin typeface="IPAPANNEW"/>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b</a:t>
            </a:r>
            <a:r>
              <a:rPr lang="zh-CN" altLang="zh-CN" sz="2800" kern="100" dirty="0">
                <a:latin typeface="IPAPANNEW"/>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IPAPANNEW"/>
                <a:ea typeface="华文细黑"/>
                <a:cs typeface="Times New Roman"/>
              </a:rPr>
              <a:t>)/</a:t>
            </a:r>
            <a:r>
              <a:rPr lang="en-US" altLang="zh-CN" sz="2800" i="1" kern="100" dirty="0">
                <a:latin typeface="Times New Roman"/>
                <a:ea typeface="华文细黑"/>
                <a:cs typeface="Courier New"/>
              </a:rPr>
              <a:t>V</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C.(2</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a:latin typeface="IPAPANNEW"/>
                <a:ea typeface="华文细黑"/>
                <a:cs typeface="Times New Roman"/>
              </a:rPr>
              <a:t>/</a:t>
            </a:r>
            <a:r>
              <a:rPr lang="en-US" altLang="zh-CN" sz="2800" i="1" kern="100" dirty="0">
                <a:latin typeface="IPAPANNEW"/>
                <a:ea typeface="华文细黑"/>
                <a:cs typeface="Times New Roman"/>
              </a:rPr>
              <a:t>V</a:t>
            </a:r>
            <a:r>
              <a:rPr lang="en-US" altLang="zh-CN" sz="2800" kern="100" dirty="0">
                <a:latin typeface="IPAPANNEW"/>
                <a:ea typeface="华文细黑"/>
                <a:cs typeface="Times New Roman"/>
              </a:rPr>
              <a:t>  	</a:t>
            </a:r>
            <a:r>
              <a:rPr lang="en-US" altLang="zh-CN" sz="2800" kern="100" dirty="0" smtClean="0">
                <a:latin typeface="IPAPANNEW"/>
                <a:ea typeface="华文细黑"/>
                <a:cs typeface="Times New Roman"/>
              </a:rPr>
              <a:t>	D</a:t>
            </a:r>
            <a:r>
              <a:rPr lang="en-US" altLang="zh-CN" sz="2800" kern="100" dirty="0">
                <a:latin typeface="IPAPANNEW"/>
                <a:ea typeface="华文细黑"/>
                <a:cs typeface="Times New Roman"/>
              </a:rPr>
              <a:t>.(</a:t>
            </a:r>
            <a:r>
              <a:rPr lang="en-US" altLang="zh-CN" sz="2800" i="1" kern="100" dirty="0">
                <a:latin typeface="Times New Roman"/>
                <a:ea typeface="华文细黑"/>
                <a:cs typeface="Courier New"/>
              </a:rPr>
              <a:t>b</a:t>
            </a:r>
            <a:r>
              <a:rPr lang="zh-CN" altLang="zh-CN" sz="2800" kern="100" dirty="0">
                <a:latin typeface="IPAPANNEW"/>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IPAPANNEW"/>
                <a:ea typeface="华文细黑"/>
                <a:cs typeface="Times New Roman"/>
              </a:rPr>
              <a:t>)/</a:t>
            </a:r>
            <a:r>
              <a:rPr lang="en-US" altLang="zh-CN" sz="2800" i="1" kern="100" dirty="0" smtClean="0">
                <a:latin typeface="Times New Roman"/>
                <a:ea typeface="华文细黑"/>
                <a:cs typeface="Courier New"/>
              </a:rPr>
              <a:t>V</a:t>
            </a:r>
            <a:endParaRPr lang="en-US" altLang="zh-CN" sz="2800" i="1"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根据题意</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物质的量为</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，因</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的混合溶液不显电性，设每份混合溶液中</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，则根据电荷守恒可知，</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/3×3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，原混合溶液中的</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33094526"/>
              </p:ext>
            </p:extLst>
          </p:nvPr>
        </p:nvGraphicFramePr>
        <p:xfrm>
          <a:off x="6806698" y="1371760"/>
          <a:ext cx="1068388" cy="681038"/>
        </p:xfrm>
        <a:graphic>
          <a:graphicData uri="http://schemas.openxmlformats.org/presentationml/2006/ole">
            <mc:AlternateContent xmlns:mc="http://schemas.openxmlformats.org/markup-compatibility/2006">
              <mc:Choice xmlns:v="urn:schemas-microsoft-com:vml" Requires="v">
                <p:oleObj spid="_x0000_s46376" name="文档" r:id="rId3" imgW="1067854" imgH="681485" progId="Word.Document.12">
                  <p:embed/>
                </p:oleObj>
              </mc:Choice>
              <mc:Fallback>
                <p:oleObj name="文档" r:id="rId3" imgW="1067854" imgH="681485" progId="Word.Document.12">
                  <p:embed/>
                  <p:pic>
                    <p:nvPicPr>
                      <p:cNvPr id="0" name=""/>
                      <p:cNvPicPr/>
                      <p:nvPr/>
                    </p:nvPicPr>
                    <p:blipFill>
                      <a:blip r:embed="rId4"/>
                      <a:stretch>
                        <a:fillRect/>
                      </a:stretch>
                    </p:blipFill>
                    <p:spPr>
                      <a:xfrm>
                        <a:off x="6806698" y="1371760"/>
                        <a:ext cx="1068388" cy="681038"/>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12264502"/>
              </p:ext>
            </p:extLst>
          </p:nvPr>
        </p:nvGraphicFramePr>
        <p:xfrm>
          <a:off x="7320914" y="3993212"/>
          <a:ext cx="1068388" cy="681038"/>
        </p:xfrm>
        <a:graphic>
          <a:graphicData uri="http://schemas.openxmlformats.org/presentationml/2006/ole">
            <mc:AlternateContent xmlns:mc="http://schemas.openxmlformats.org/markup-compatibility/2006">
              <mc:Choice xmlns:v="urn:schemas-microsoft-com:vml" Requires="v">
                <p:oleObj spid="_x0000_s46377" name="文档" r:id="rId5" imgW="1067854" imgH="681485" progId="Word.Document.12">
                  <p:embed/>
                </p:oleObj>
              </mc:Choice>
              <mc:Fallback>
                <p:oleObj name="文档" r:id="rId5" imgW="1067854" imgH="681485" progId="Word.Document.12">
                  <p:embed/>
                  <p:pic>
                    <p:nvPicPr>
                      <p:cNvPr id="0" name=""/>
                      <p:cNvPicPr/>
                      <p:nvPr/>
                    </p:nvPicPr>
                    <p:blipFill>
                      <a:blip r:embed="rId6"/>
                      <a:stretch>
                        <a:fillRect/>
                      </a:stretch>
                    </p:blipFill>
                    <p:spPr>
                      <a:xfrm>
                        <a:off x="7320914" y="3993212"/>
                        <a:ext cx="1068388" cy="681038"/>
                      </a:xfrm>
                      <a:prstGeom prst="rect">
                        <a:avLst/>
                      </a:prstGeom>
                    </p:spPr>
                  </p:pic>
                </p:oleObj>
              </mc:Fallback>
            </mc:AlternateContent>
          </a:graphicData>
        </a:graphic>
      </p:graphicFrame>
      <p:sp>
        <p:nvSpPr>
          <p:cNvPr id="5" name="矩形 4"/>
          <p:cNvSpPr/>
          <p:nvPr/>
        </p:nvSpPr>
        <p:spPr>
          <a:xfrm>
            <a:off x="10753262" y="1927786"/>
            <a:ext cx="444352" cy="661207"/>
          </a:xfrm>
          <a:prstGeom prst="rect">
            <a:avLst/>
          </a:prstGeom>
        </p:spPr>
        <p:txBody>
          <a:bodyPr wrap="none">
            <a:spAutoFit/>
          </a:bodyPr>
          <a:lstStyle/>
          <a:p>
            <a:pPr algn="just">
              <a:lnSpc>
                <a:spcPct val="150000"/>
              </a:lnSpc>
              <a:tabLst>
                <a:tab pos="1890395" algn="l"/>
              </a:tabLst>
            </a:pP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22" name="Rectangle 21">
            <a:hlinkClick r:id="rId7"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8"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9"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0"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11"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2"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3"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4"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5"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6"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7"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8"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9"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20"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3">
                                            <p:txEl>
                                              <p:pRg st="3" end="3"/>
                                            </p:txEl>
                                          </p:spTgt>
                                        </p:tgtEl>
                                      </p:cBhvr>
                                    </p:animEffect>
                                    <p:set>
                                      <p:cBhvr>
                                        <p:cTn id="20" dur="1" fill="hold">
                                          <p:stCondLst>
                                            <p:cond delay="499"/>
                                          </p:stCondLst>
                                        </p:cTn>
                                        <p:tgtEl>
                                          <p:spTgt spid="3">
                                            <p:txEl>
                                              <p:pRg st="3" end="3"/>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37"/>
                  </p:tgtEl>
                </p:cond>
              </p:nextCondLst>
            </p:seq>
          </p:childTnLst>
        </p:cTn>
      </p:par>
    </p:tnLst>
    <p:bldLst>
      <p:bldP spid="3" grpId="0" uiExpand="1" build="allAtOnce"/>
      <p:bldP spid="5" grpId="0"/>
      <p:bldP spid="5"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600" y="693490"/>
            <a:ext cx="11639246" cy="5262979"/>
          </a:xfrm>
          <a:prstGeom prst="rect">
            <a:avLst/>
          </a:prstGeom>
        </p:spPr>
        <p:txBody>
          <a:bodyPr>
            <a:spAutoFit/>
          </a:bodyPr>
          <a:lstStyle/>
          <a:p>
            <a:pPr algn="just">
              <a:lnSpc>
                <a:spcPct val="150000"/>
              </a:lnSpc>
              <a:spcAft>
                <a:spcPts val="0"/>
              </a:spcAft>
              <a:tabLst>
                <a:tab pos="1890395" algn="l"/>
              </a:tabLst>
            </a:pPr>
            <a:r>
              <a:rPr lang="en-US" altLang="zh-CN" sz="2800" kern="100" dirty="0" smtClean="0">
                <a:latin typeface="Times New Roman"/>
                <a:ea typeface="华文细黑"/>
              </a:rPr>
              <a:t>7.</a:t>
            </a:r>
            <a:r>
              <a:rPr lang="zh-CN" altLang="en-US" sz="2800" kern="100" dirty="0" smtClean="0">
                <a:latin typeface="Times New Roman"/>
                <a:ea typeface="华文细黑"/>
              </a:rPr>
              <a:t>右</a:t>
            </a:r>
            <a:r>
              <a:rPr lang="zh-CN" altLang="zh-CN" sz="2800" kern="100" dirty="0" smtClean="0">
                <a:latin typeface="Times New Roman"/>
                <a:ea typeface="华文细黑"/>
                <a:cs typeface="Times New Roman"/>
              </a:rPr>
              <a:t>图是某学校实验室从化学试剂商店买回的硫酸试剂标签上的部分内容。</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据此下列说法正确的是</a:t>
            </a:r>
            <a:r>
              <a:rPr lang="en-US" altLang="zh-CN" sz="2800" kern="100" dirty="0" smtClean="0">
                <a:latin typeface="Times New Roman"/>
                <a:ea typeface="华文细黑"/>
              </a:rPr>
              <a:t>(</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rPr>
              <a:t>)</a:t>
            </a:r>
            <a:endParaRPr lang="en-US"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该硫酸的物质的量浓度为</a:t>
            </a:r>
            <a:r>
              <a:rPr lang="en-US" altLang="zh-CN" sz="2800" kern="100" dirty="0">
                <a:latin typeface="Times New Roman"/>
                <a:ea typeface="华文细黑"/>
                <a:cs typeface="Courier New"/>
              </a:rPr>
              <a:t>9.2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Zn</a:t>
            </a:r>
            <a:r>
              <a:rPr lang="zh-CN" altLang="zh-CN" sz="2800" kern="100" dirty="0">
                <a:latin typeface="Times New Roman"/>
                <a:ea typeface="华文细黑"/>
                <a:cs typeface="Times New Roman"/>
              </a:rPr>
              <a:t>与足量该硫酸反应产生</a:t>
            </a:r>
            <a:r>
              <a:rPr lang="en-US" altLang="zh-CN" sz="2800" kern="100" dirty="0">
                <a:latin typeface="Times New Roman"/>
                <a:ea typeface="华文细黑"/>
                <a:cs typeface="Courier New"/>
              </a:rPr>
              <a:t>2 g</a:t>
            </a:r>
            <a:r>
              <a:rPr lang="zh-CN" altLang="zh-CN" sz="2800" kern="100" dirty="0">
                <a:latin typeface="Times New Roman"/>
                <a:ea typeface="华文细黑"/>
                <a:cs typeface="Times New Roman"/>
              </a:rPr>
              <a:t>氢气</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200 mL 4.6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的稀硫酸需取</a:t>
            </a:r>
            <a:r>
              <a:rPr lang="zh-CN" altLang="zh-CN" sz="2800" kern="100" dirty="0" smtClean="0">
                <a:latin typeface="Times New Roman"/>
                <a:ea typeface="华文细黑"/>
                <a:cs typeface="Times New Roman"/>
              </a:rPr>
              <a:t>该</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硫酸</a:t>
            </a:r>
            <a:r>
              <a:rPr lang="en-US" altLang="zh-CN" sz="2800" kern="100" dirty="0">
                <a:latin typeface="Times New Roman"/>
                <a:ea typeface="华文细黑"/>
                <a:cs typeface="Courier New"/>
              </a:rPr>
              <a:t>50 mL</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该硫酸与等质量的水混合后所得溶液</a:t>
            </a:r>
            <a:r>
              <a:rPr lang="zh-CN" altLang="zh-CN" sz="2800" kern="100" dirty="0" smtClean="0">
                <a:latin typeface="Times New Roman"/>
                <a:ea typeface="华文细黑"/>
                <a:cs typeface="Times New Roman"/>
              </a:rPr>
              <a:t>的</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浓度</a:t>
            </a:r>
            <a:r>
              <a:rPr lang="zh-CN" altLang="zh-CN" sz="2800" kern="100" dirty="0">
                <a:latin typeface="Times New Roman"/>
                <a:ea typeface="华文细黑"/>
                <a:cs typeface="Times New Roman"/>
              </a:rPr>
              <a:t>大于</a:t>
            </a:r>
            <a:r>
              <a:rPr lang="en-US" altLang="zh-CN" sz="2800" kern="100" dirty="0">
                <a:latin typeface="Times New Roman"/>
                <a:ea typeface="华文细黑"/>
                <a:cs typeface="Courier New"/>
              </a:rPr>
              <a:t>9.2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zh-CN" altLang="zh-CN" sz="1050" kern="100" dirty="0">
              <a:latin typeface="宋体"/>
              <a:cs typeface="Courier New"/>
            </a:endParaRPr>
          </a:p>
        </p:txBody>
      </p:sp>
      <p:graphicFrame>
        <p:nvGraphicFramePr>
          <p:cNvPr id="6" name="表格 5"/>
          <p:cNvGraphicFramePr>
            <a:graphicFrameLocks noGrp="1"/>
          </p:cNvGraphicFramePr>
          <p:nvPr>
            <p:extLst>
              <p:ext uri="{D42A27DB-BD31-4B8C-83A1-F6EECF244321}">
                <p14:modId xmlns:p14="http://schemas.microsoft.com/office/powerpoint/2010/main" val="3818282296"/>
              </p:ext>
            </p:extLst>
          </p:nvPr>
        </p:nvGraphicFramePr>
        <p:xfrm>
          <a:off x="7751390" y="1419965"/>
          <a:ext cx="3363963" cy="4480560"/>
        </p:xfrm>
        <a:graphic>
          <a:graphicData uri="http://schemas.openxmlformats.org/drawingml/2006/table">
            <a:tbl>
              <a:tblPr firstRow="1" firstCol="1" bandRow="1"/>
              <a:tblGrid>
                <a:gridCol w="3363963"/>
              </a:tblGrid>
              <a:tr h="4379268">
                <a:tc>
                  <a:txBody>
                    <a:bodyPr/>
                    <a:lstStyle/>
                    <a:p>
                      <a:pPr algn="just">
                        <a:lnSpc>
                          <a:spcPct val="150000"/>
                        </a:lnSpc>
                        <a:spcAft>
                          <a:spcPts val="0"/>
                        </a:spcAft>
                        <a:tabLst>
                          <a:tab pos="1890395" algn="l"/>
                        </a:tabLst>
                      </a:pPr>
                      <a:r>
                        <a:rPr lang="zh-CN" sz="2800" kern="100" dirty="0">
                          <a:effectLst/>
                          <a:latin typeface="Times New Roman"/>
                          <a:ea typeface="华文细黑"/>
                          <a:cs typeface="Times New Roman"/>
                        </a:rPr>
                        <a:t>硫酸　化学纯</a:t>
                      </a:r>
                      <a:r>
                        <a:rPr lang="en-US" sz="2800" kern="100" dirty="0">
                          <a:effectLst/>
                          <a:latin typeface="Symbol"/>
                          <a:ea typeface="华文细黑"/>
                          <a:cs typeface="Times New Roman"/>
                        </a:rPr>
                        <a:t>(</a:t>
                      </a:r>
                      <a:r>
                        <a:rPr lang="en-US" sz="2800" kern="100" dirty="0">
                          <a:effectLst/>
                          <a:latin typeface="Times New Roman"/>
                          <a:ea typeface="华文细黑"/>
                          <a:cs typeface="Courier New"/>
                        </a:rPr>
                        <a:t>CP</a:t>
                      </a:r>
                      <a:r>
                        <a:rPr lang="en-US" sz="2800" kern="100" dirty="0">
                          <a:effectLst/>
                          <a:latin typeface="Symbol"/>
                          <a:ea typeface="华文细黑"/>
                          <a:cs typeface="Times New Roman"/>
                        </a:rPr>
                        <a:t>)</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　</a:t>
                      </a:r>
                      <a:r>
                        <a:rPr lang="en-US" sz="2800" kern="100" dirty="0">
                          <a:effectLst/>
                          <a:latin typeface="Times New Roman"/>
                          <a:ea typeface="华文细黑"/>
                          <a:cs typeface="Courier New"/>
                        </a:rPr>
                        <a:t>    </a:t>
                      </a:r>
                      <a:r>
                        <a:rPr lang="en-US" sz="2800" kern="100" dirty="0" smtClean="0">
                          <a:effectLst/>
                          <a:latin typeface="Times New Roman"/>
                          <a:ea typeface="华文细黑"/>
                          <a:cs typeface="Courier New"/>
                        </a:rPr>
                        <a:t>    </a:t>
                      </a:r>
                      <a:r>
                        <a:rPr lang="en-US" sz="2800" kern="100" dirty="0" smtClean="0">
                          <a:effectLst/>
                          <a:latin typeface="Symbol"/>
                          <a:ea typeface="华文细黑"/>
                          <a:cs typeface="Times New Roman"/>
                        </a:rPr>
                        <a:t>(</a:t>
                      </a:r>
                      <a:r>
                        <a:rPr lang="en-US" sz="2800" kern="100" dirty="0">
                          <a:effectLst/>
                          <a:latin typeface="Times New Roman"/>
                          <a:ea typeface="华文细黑"/>
                          <a:cs typeface="Courier New"/>
                        </a:rPr>
                        <a:t>500 mL</a:t>
                      </a:r>
                      <a:r>
                        <a:rPr lang="en-US" sz="2800" kern="100" dirty="0">
                          <a:effectLst/>
                          <a:latin typeface="Symbol"/>
                          <a:ea typeface="华文细黑"/>
                          <a:cs typeface="Times New Roman"/>
                        </a:rPr>
                        <a:t>)</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品名：硫酸</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化学式：</a:t>
                      </a:r>
                      <a:r>
                        <a:rPr lang="en-US" sz="2800" kern="100" dirty="0">
                          <a:effectLst/>
                          <a:latin typeface="Times New Roman"/>
                          <a:ea typeface="华文细黑"/>
                          <a:cs typeface="Courier New"/>
                        </a:rPr>
                        <a:t>H</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4</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相对分子质量：</a:t>
                      </a:r>
                      <a:r>
                        <a:rPr lang="en-US" sz="2800" kern="100" dirty="0">
                          <a:effectLst/>
                          <a:latin typeface="Times New Roman"/>
                          <a:ea typeface="华文细黑"/>
                          <a:cs typeface="Courier New"/>
                        </a:rPr>
                        <a:t>98</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密度：</a:t>
                      </a:r>
                      <a:r>
                        <a:rPr lang="en-US" sz="2800" kern="100" dirty="0">
                          <a:effectLst/>
                          <a:latin typeface="Times New Roman"/>
                          <a:ea typeface="华文细黑"/>
                          <a:cs typeface="Courier New"/>
                        </a:rPr>
                        <a:t>1.84 </a:t>
                      </a:r>
                      <a:r>
                        <a:rPr lang="en-US" sz="2800" kern="100" dirty="0" err="1">
                          <a:effectLst/>
                          <a:latin typeface="Times New Roman"/>
                          <a:ea typeface="华文细黑"/>
                          <a:cs typeface="Courier New"/>
                        </a:rPr>
                        <a:t>g·cm</a:t>
                      </a:r>
                      <a:r>
                        <a:rPr lang="zh-CN" sz="2800" kern="100" baseline="30000" dirty="0">
                          <a:effectLst/>
                          <a:latin typeface="Times New Roman"/>
                          <a:ea typeface="华文细黑"/>
                          <a:cs typeface="Times New Roman"/>
                        </a:rPr>
                        <a:t>－</a:t>
                      </a:r>
                      <a:r>
                        <a:rPr lang="en-US" sz="2800" kern="100" baseline="30000" dirty="0">
                          <a:effectLst/>
                          <a:latin typeface="Times New Roman"/>
                          <a:ea typeface="华文细黑"/>
                          <a:cs typeface="Courier New"/>
                        </a:rPr>
                        <a:t>3</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质量分数：</a:t>
                      </a:r>
                      <a:r>
                        <a:rPr lang="en-US" sz="2800" kern="100" dirty="0">
                          <a:effectLst/>
                          <a:latin typeface="Times New Roman"/>
                          <a:ea typeface="华文细黑"/>
                          <a:cs typeface="Courier New"/>
                        </a:rPr>
                        <a:t>98%</a:t>
                      </a:r>
                      <a:endParaRPr lang="zh-CN" sz="2800" kern="100" dirty="0">
                        <a:effectLst/>
                        <a:latin typeface="宋体"/>
                        <a:cs typeface="Courier New"/>
                      </a:endParaRPr>
                    </a:p>
                  </a:txBody>
                  <a:tcPr marL="25531" marR="25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0"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82678" y="1937946"/>
            <a:ext cx="10686944" cy="397031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Zn</a:t>
            </a:r>
            <a:r>
              <a:rPr lang="zh-CN" altLang="zh-CN" sz="2800" kern="100" dirty="0">
                <a:latin typeface="Times New Roman"/>
                <a:ea typeface="华文细黑"/>
                <a:cs typeface="Times New Roman"/>
              </a:rPr>
              <a:t>与浓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反应放出</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200 mL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·18.4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50 mL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项，由于水的密度小于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的密度，所以当浓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与水等质量混合时，其体积大于浓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体积的</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倍，所以其物质的量浓度小于</a:t>
            </a:r>
            <a:r>
              <a:rPr lang="en-US" altLang="zh-CN" sz="2800" kern="100" dirty="0">
                <a:latin typeface="Times New Roman"/>
                <a:ea typeface="华文细黑"/>
                <a:cs typeface="Courier New"/>
              </a:rPr>
              <a:t>9.2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24375106"/>
              </p:ext>
            </p:extLst>
          </p:nvPr>
        </p:nvGraphicFramePr>
        <p:xfrm>
          <a:off x="644003" y="765498"/>
          <a:ext cx="10434637" cy="1338262"/>
        </p:xfrm>
        <a:graphic>
          <a:graphicData uri="http://schemas.openxmlformats.org/presentationml/2006/ole">
            <mc:AlternateContent xmlns:mc="http://schemas.openxmlformats.org/markup-compatibility/2006">
              <mc:Choice xmlns:v="urn:schemas-microsoft-com:vml" Requires="v">
                <p:oleObj spid="_x0000_s51344" name="文档" r:id="rId3" imgW="10434964" imgH="1338892" progId="Word.Document.12">
                  <p:embed/>
                </p:oleObj>
              </mc:Choice>
              <mc:Fallback>
                <p:oleObj name="文档" r:id="rId3" imgW="10434964" imgH="1338892" progId="Word.Document.12">
                  <p:embed/>
                  <p:pic>
                    <p:nvPicPr>
                      <p:cNvPr id="0" name=""/>
                      <p:cNvPicPr/>
                      <p:nvPr/>
                    </p:nvPicPr>
                    <p:blipFill>
                      <a:blip r:embed="rId4"/>
                      <a:stretch>
                        <a:fillRect/>
                      </a:stretch>
                    </p:blipFill>
                    <p:spPr>
                      <a:xfrm>
                        <a:off x="644003" y="765498"/>
                        <a:ext cx="10434637" cy="1338262"/>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750"/>
                                        <p:tgtEl>
                                          <p:spTgt spid="3">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750"/>
                                        <p:tgtEl>
                                          <p:spTgt spid="3">
                                            <p:txEl>
                                              <p:pRg st="1" end="1"/>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linds(horizontal)">
                                      <p:cBhvr>
                                        <p:cTn id="19" dur="750"/>
                                        <p:tgtEl>
                                          <p:spTgt spid="3">
                                            <p:txEl>
                                              <p:pRg st="2" end="2"/>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2890" y="621482"/>
            <a:ext cx="11232086" cy="194950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在标准状况下，将</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L 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完全溶于水得到</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mL</a:t>
            </a:r>
            <a:r>
              <a:rPr lang="zh-CN" altLang="zh-CN" sz="2800" kern="100" dirty="0">
                <a:latin typeface="Times New Roman"/>
                <a:ea typeface="华文细黑"/>
                <a:cs typeface="Times New Roman"/>
              </a:rPr>
              <a:t>氨水，溶液的密度</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i="1" kern="100" dirty="0" smtClean="0">
                <a:latin typeface="Times New Roman"/>
                <a:ea typeface="华文细黑"/>
                <a:cs typeface="Courier New"/>
              </a:rPr>
              <a:t>ρ</a:t>
            </a:r>
            <a:r>
              <a:rPr lang="en-US" altLang="zh-CN" sz="2800" kern="100" dirty="0" smtClean="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，溶质的质量分数为</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，溶质的物质的量浓度为</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下列</a:t>
            </a:r>
            <a:r>
              <a:rPr lang="zh-CN" altLang="zh-CN" sz="2800" kern="100" dirty="0">
                <a:latin typeface="Times New Roman"/>
                <a:ea typeface="华文细黑"/>
                <a:cs typeface="Times New Roman"/>
              </a:rPr>
              <a:t>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60603391"/>
              </p:ext>
            </p:extLst>
          </p:nvPr>
        </p:nvGraphicFramePr>
        <p:xfrm>
          <a:off x="530270" y="2570990"/>
          <a:ext cx="3576638" cy="2125663"/>
        </p:xfrm>
        <a:graphic>
          <a:graphicData uri="http://schemas.openxmlformats.org/presentationml/2006/ole">
            <mc:AlternateContent xmlns:mc="http://schemas.openxmlformats.org/markup-compatibility/2006">
              <mc:Choice xmlns:v="urn:schemas-microsoft-com:vml" Requires="v">
                <p:oleObj spid="_x0000_s52368" name="文档" r:id="rId3" imgW="3576789" imgH="2126306" progId="Word.Document.12">
                  <p:embed/>
                </p:oleObj>
              </mc:Choice>
              <mc:Fallback>
                <p:oleObj name="文档" r:id="rId3" imgW="3576789" imgH="2126306" progId="Word.Document.12">
                  <p:embed/>
                  <p:pic>
                    <p:nvPicPr>
                      <p:cNvPr id="0" name=""/>
                      <p:cNvPicPr/>
                      <p:nvPr/>
                    </p:nvPicPr>
                    <p:blipFill>
                      <a:blip r:embed="rId4"/>
                      <a:stretch>
                        <a:fillRect/>
                      </a:stretch>
                    </p:blipFill>
                    <p:spPr>
                      <a:xfrm>
                        <a:off x="530270" y="2570990"/>
                        <a:ext cx="3576638" cy="2125663"/>
                      </a:xfrm>
                      <a:prstGeom prst="rect">
                        <a:avLst/>
                      </a:prstGeom>
                    </p:spPr>
                  </p:pic>
                </p:oleObj>
              </mc:Fallback>
            </mc:AlternateContent>
          </a:graphicData>
        </a:graphic>
      </p:graphicFrame>
      <p:sp>
        <p:nvSpPr>
          <p:cNvPr id="5" name="矩形 4"/>
          <p:cNvSpPr/>
          <p:nvPr/>
        </p:nvSpPr>
        <p:spPr>
          <a:xfrm>
            <a:off x="437054" y="4468386"/>
            <a:ext cx="11409907" cy="203132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向上述溶液中再加入</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mL</a:t>
            </a:r>
            <a:r>
              <a:rPr lang="zh-CN" altLang="zh-CN" sz="2800" kern="100" dirty="0">
                <a:latin typeface="Times New Roman"/>
                <a:ea typeface="华文细黑"/>
                <a:cs typeface="Times New Roman"/>
              </a:rPr>
              <a:t>水后，所得溶液的质量分数大于</a:t>
            </a:r>
            <a:r>
              <a:rPr lang="en-US" altLang="zh-CN" sz="2800" kern="100" dirty="0">
                <a:latin typeface="Times New Roman"/>
                <a:ea typeface="华文细黑"/>
                <a:cs typeface="Courier New"/>
              </a:rPr>
              <a:t>0.5</a:t>
            </a:r>
            <a:r>
              <a:rPr lang="en-US" altLang="zh-CN" sz="2800" i="1" kern="100" dirty="0">
                <a:latin typeface="Book Antiqua"/>
                <a:ea typeface="华文细黑"/>
                <a:cs typeface="Times New Roman"/>
              </a:rPr>
              <a:t>w</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①</a:t>
            </a:r>
            <a:endParaRPr lang="zh-CN" altLang="zh-CN" sz="2800" kern="100" dirty="0">
              <a:effectLst/>
              <a:latin typeface="宋体"/>
              <a:cs typeface="Courier New"/>
            </a:endParaRPr>
          </a:p>
        </p:txBody>
      </p:sp>
      <p:sp>
        <p:nvSpPr>
          <p:cNvPr id="21"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矩形 3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6" name="圆角矩形 35">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2238340660"/>
              </p:ext>
            </p:extLst>
          </p:nvPr>
        </p:nvGraphicFramePr>
        <p:xfrm>
          <a:off x="767781" y="876216"/>
          <a:ext cx="10272712" cy="1116013"/>
        </p:xfrm>
        <a:graphic>
          <a:graphicData uri="http://schemas.openxmlformats.org/presentationml/2006/ole">
            <mc:AlternateContent xmlns:mc="http://schemas.openxmlformats.org/markup-compatibility/2006">
              <mc:Choice xmlns:v="urn:schemas-microsoft-com:vml" Requires="v">
                <p:oleObj spid="_x0000_s53390" name="文档" r:id="rId3" imgW="10272177" imgH="1115683" progId="Word.Document.12">
                  <p:embed/>
                </p:oleObj>
              </mc:Choice>
              <mc:Fallback>
                <p:oleObj name="文档" r:id="rId3" imgW="10272177" imgH="1115683" progId="Word.Document.12">
                  <p:embed/>
                  <p:pic>
                    <p:nvPicPr>
                      <p:cNvPr id="0" name=""/>
                      <p:cNvPicPr/>
                      <p:nvPr/>
                    </p:nvPicPr>
                    <p:blipFill>
                      <a:blip r:embed="rId4"/>
                      <a:stretch>
                        <a:fillRect/>
                      </a:stretch>
                    </p:blipFill>
                    <p:spPr>
                      <a:xfrm>
                        <a:off x="767781" y="876216"/>
                        <a:ext cx="10272712" cy="1116013"/>
                      </a:xfrm>
                      <a:prstGeom prst="rect">
                        <a:avLst/>
                      </a:prstGeom>
                    </p:spPr>
                  </p:pic>
                </p:oleObj>
              </mc:Fallback>
            </mc:AlternateContent>
          </a:graphicData>
        </a:graphic>
      </p:graphicFrame>
      <p:sp>
        <p:nvSpPr>
          <p:cNvPr id="7" name="矩形 6"/>
          <p:cNvSpPr/>
          <p:nvPr/>
        </p:nvSpPr>
        <p:spPr>
          <a:xfrm>
            <a:off x="629985" y="1812320"/>
            <a:ext cx="10793813" cy="2913618"/>
          </a:xfrm>
          <a:prstGeom prst="rect">
            <a:avLst/>
          </a:prstGeom>
        </p:spPr>
        <p:txBody>
          <a:bodyPr>
            <a:spAutoFit/>
          </a:bodyPr>
          <a:lstStyle/>
          <a:p>
            <a:pPr algn="just">
              <a:lnSpc>
                <a:spcPts val="55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溶质质量分数＝溶质质量</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溶液质量</a:t>
            </a:r>
            <a:r>
              <a:rPr lang="en-US" altLang="zh-CN" sz="2800" kern="100" dirty="0">
                <a:latin typeface="Times New Roman"/>
                <a:ea typeface="华文细黑"/>
                <a:cs typeface="Courier New"/>
              </a:rPr>
              <a:t>×</a:t>
            </a:r>
            <a:r>
              <a:rPr lang="en-US" altLang="zh-CN" sz="2800" kern="100" dirty="0">
                <a:latin typeface="IPAPANNEW"/>
                <a:ea typeface="华文细黑"/>
                <a:cs typeface="Times New Roman"/>
              </a:rPr>
              <a:t>100%</a:t>
            </a:r>
            <a:r>
              <a:rPr lang="zh-CN" altLang="zh-CN" sz="2800" kern="100" dirty="0">
                <a:latin typeface="IPAPANNEW"/>
                <a:ea typeface="华文细黑"/>
                <a:cs typeface="Times New Roman"/>
              </a:rPr>
              <a:t>＝</a:t>
            </a:r>
            <a:r>
              <a:rPr lang="en-US" altLang="zh-CN" sz="2800" i="1" kern="100" dirty="0">
                <a:latin typeface="Times New Roman"/>
                <a:ea typeface="华文细黑"/>
                <a:cs typeface="Courier New"/>
              </a:rPr>
              <a:t>ρ</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氨水</a:t>
            </a:r>
            <a:r>
              <a:rPr lang="en-US" altLang="zh-CN" sz="2800" kern="100" dirty="0">
                <a:latin typeface="IPAPANNEW"/>
                <a:ea typeface="华文细黑"/>
                <a:cs typeface="Times New Roman"/>
              </a:rPr>
              <a:t>)</a:t>
            </a:r>
            <a:r>
              <a:rPr lang="en-US" altLang="zh-CN" sz="2800" i="1" kern="100" dirty="0" err="1">
                <a:latin typeface="Times New Roman"/>
                <a:ea typeface="华文细黑"/>
                <a:cs typeface="Courier New"/>
              </a:rPr>
              <a:t>V</a:t>
            </a:r>
            <a:r>
              <a:rPr lang="en-US" altLang="zh-CN" sz="2800" i="1" kern="100" dirty="0" err="1">
                <a:latin typeface="Book Antiqua" pitchFamily="18" charset="0"/>
                <a:ea typeface="华文细黑"/>
                <a:cs typeface="Courier New"/>
              </a:rPr>
              <a:t>w</a:t>
            </a:r>
            <a:r>
              <a:rPr lang="en-US" altLang="zh-CN" sz="2800" kern="100" dirty="0">
                <a:latin typeface="IPAPANNEW"/>
                <a:ea typeface="华文细黑"/>
                <a:cs typeface="Times New Roman"/>
              </a:rPr>
              <a:t>/[</a:t>
            </a:r>
            <a:r>
              <a:rPr lang="en-US" altLang="zh-CN" sz="2800" i="1" kern="100" dirty="0">
                <a:latin typeface="Times New Roman"/>
                <a:ea typeface="华文细黑"/>
                <a:cs typeface="Courier New"/>
              </a:rPr>
              <a:t>ρ</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氨水</a:t>
            </a:r>
            <a:r>
              <a:rPr lang="en-US" altLang="zh-CN" sz="2800" kern="100" dirty="0">
                <a:latin typeface="IPAPANNEW"/>
                <a:ea typeface="华文细黑"/>
                <a:cs typeface="Times New Roman"/>
              </a:rPr>
              <a:t>)</a:t>
            </a:r>
            <a:r>
              <a:rPr lang="en-US" altLang="zh-CN" sz="2800" i="1" kern="100" dirty="0">
                <a:latin typeface="IPAPANNEW"/>
                <a:ea typeface="华文细黑"/>
                <a:cs typeface="Times New Roman"/>
              </a:rPr>
              <a:t>V</a:t>
            </a:r>
            <a:r>
              <a:rPr lang="zh-CN" altLang="zh-CN" sz="2800" kern="100" dirty="0">
                <a:latin typeface="IPAPANNEW"/>
                <a:ea typeface="华文细黑"/>
                <a:cs typeface="Times New Roman"/>
              </a:rPr>
              <a:t>＋</a:t>
            </a:r>
            <a:r>
              <a:rPr lang="en-US" altLang="zh-CN" sz="2800" i="1" kern="100" dirty="0">
                <a:latin typeface="Times New Roman"/>
                <a:ea typeface="华文细黑"/>
                <a:cs typeface="Courier New"/>
              </a:rPr>
              <a:t>ρ</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水</a:t>
            </a:r>
            <a:r>
              <a:rPr lang="en-US" altLang="zh-CN" sz="2800" kern="100" dirty="0">
                <a:latin typeface="IPAPANNEW"/>
                <a:ea typeface="华文细黑"/>
                <a:cs typeface="Times New Roman"/>
              </a:rPr>
              <a:t>)</a:t>
            </a:r>
            <a:r>
              <a:rPr lang="en-US" altLang="zh-CN" sz="2800" i="1" kern="100" dirty="0">
                <a:latin typeface="Times New Roman"/>
                <a:ea typeface="华文细黑"/>
                <a:cs typeface="Courier New"/>
              </a:rPr>
              <a:t>V</a:t>
            </a:r>
            <a:r>
              <a:rPr lang="en-US" altLang="zh-CN" sz="2800" kern="100" dirty="0">
                <a:latin typeface="IPAPANNEW"/>
                <a:ea typeface="华文细黑"/>
                <a:cs typeface="Times New Roman"/>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100%&lt;0.5</a:t>
            </a:r>
            <a:r>
              <a:rPr lang="en-US" altLang="zh-CN" sz="2800" i="1" kern="100" dirty="0">
                <a:latin typeface="Book Antiqua"/>
                <a:ea typeface="华文细黑"/>
                <a:cs typeface="Times New Roman"/>
              </a:rPr>
              <a:t>w</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因为</a:t>
            </a:r>
            <a:r>
              <a:rPr lang="en-US" altLang="zh-CN" sz="2800" i="1" kern="100" dirty="0">
                <a:latin typeface="Times New Roman"/>
                <a:ea typeface="华文细黑"/>
                <a:cs typeface="Courier New"/>
              </a:rPr>
              <a:t>ρ</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氨水</a:t>
            </a:r>
            <a:r>
              <a:rPr lang="en-US" altLang="zh-CN" sz="2800" kern="100" dirty="0">
                <a:latin typeface="IPAPANNEW"/>
                <a:ea typeface="华文细黑"/>
                <a:cs typeface="Times New Roman"/>
              </a:rPr>
              <a:t>)&lt;1]</a:t>
            </a:r>
            <a:r>
              <a:rPr lang="zh-CN" altLang="zh-CN" sz="2800" kern="100" dirty="0">
                <a:latin typeface="Times New Roman"/>
                <a:ea typeface="华文细黑"/>
                <a:cs typeface="Times New Roman"/>
              </a:rPr>
              <a:t>，错误；故选</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305470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blinds(horizontal)">
                                      <p:cBhvr>
                                        <p:cTn id="11" dur="750"/>
                                        <p:tgtEl>
                                          <p:spTgt spid="7">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blinds(horizontal)">
                                      <p:cBhvr>
                                        <p:cTn id="15" dur="750"/>
                                        <p:tgtEl>
                                          <p:spTgt spid="7">
                                            <p:txEl>
                                              <p:pRg st="1" end="1"/>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blinds(horizontal)">
                                      <p:cBhvr>
                                        <p:cTn id="19" dur="7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94606" y="796878"/>
            <a:ext cx="10793813" cy="3618939"/>
          </a:xfrm>
          <a:prstGeom prst="rect">
            <a:avLst/>
          </a:prstGeom>
        </p:spPr>
        <p:txBody>
          <a:bodyPr>
            <a:spAutoFit/>
          </a:bodyPr>
          <a:lstStyle/>
          <a:p>
            <a:pPr algn="just">
              <a:lnSpc>
                <a:spcPts val="5500"/>
              </a:lnSpc>
              <a:spcAft>
                <a:spcPts val="0"/>
              </a:spcAft>
              <a:tabLst>
                <a:tab pos="1890395" algn="l"/>
              </a:tabLst>
            </a:pPr>
            <a:r>
              <a:rPr lang="en-US" altLang="zh-CN" sz="2800" kern="100" dirty="0" smtClean="0">
                <a:latin typeface="Times New Roman"/>
                <a:ea typeface="华文细黑"/>
                <a:cs typeface="Courier New"/>
              </a:rPr>
              <a:t>9.</a:t>
            </a:r>
            <a:r>
              <a:rPr lang="zh-CN" altLang="zh-CN" sz="2800" kern="100" dirty="0" smtClean="0">
                <a:latin typeface="Times New Roman"/>
                <a:ea typeface="华文细黑"/>
                <a:cs typeface="Times New Roman"/>
              </a:rPr>
              <a:t>向</a:t>
            </a:r>
            <a:r>
              <a:rPr lang="en-US" altLang="zh-CN" sz="2800" kern="100" dirty="0" smtClean="0">
                <a:latin typeface="Times New Roman"/>
                <a:ea typeface="华文细黑"/>
                <a:cs typeface="Courier New"/>
              </a:rPr>
              <a:t>100 mL FeCl</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溶液中通入标准状况下的</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r>
              <a:rPr lang="zh-CN" altLang="zh-CN" sz="2800" kern="100" dirty="0" smtClean="0">
                <a:latin typeface="Times New Roman"/>
                <a:ea typeface="华文细黑"/>
                <a:cs typeface="Times New Roman"/>
              </a:rPr>
              <a:t>气体</a:t>
            </a:r>
            <a:r>
              <a:rPr lang="en-US" altLang="zh-CN" sz="2800" kern="100" dirty="0" smtClean="0">
                <a:latin typeface="Times New Roman"/>
                <a:ea typeface="华文细黑"/>
                <a:cs typeface="Courier New"/>
              </a:rPr>
              <a:t>3.36 L</a:t>
            </a:r>
            <a:r>
              <a:rPr lang="zh-CN" altLang="zh-CN" sz="2800" kern="100" dirty="0" smtClean="0">
                <a:latin typeface="Times New Roman"/>
                <a:ea typeface="华文细黑"/>
                <a:cs typeface="Times New Roman"/>
              </a:rPr>
              <a:t>，设</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r>
              <a:rPr lang="zh-CN" altLang="zh-CN" sz="2800" kern="100" dirty="0" smtClean="0">
                <a:latin typeface="Times New Roman"/>
                <a:ea typeface="华文细黑"/>
                <a:cs typeface="Times New Roman"/>
              </a:rPr>
              <a:t>全部被吸收后，再加入过量的铁粉，待反应停止后，测得溶液中含有</a:t>
            </a:r>
            <a:r>
              <a:rPr lang="en-US" altLang="zh-CN" sz="2800" kern="100" dirty="0" smtClean="0">
                <a:latin typeface="Times New Roman"/>
                <a:ea typeface="华文细黑"/>
                <a:cs typeface="Courier New"/>
              </a:rPr>
              <a:t>0.6 </a:t>
            </a:r>
            <a:r>
              <a:rPr lang="en-US" altLang="zh-CN" sz="2800" kern="100" dirty="0" err="1" smtClean="0">
                <a:latin typeface="Times New Roman"/>
                <a:ea typeface="华文细黑"/>
                <a:cs typeface="Courier New"/>
              </a:rPr>
              <a:t>mol</a:t>
            </a:r>
            <a:r>
              <a:rPr lang="zh-CN" altLang="zh-CN" sz="2800" kern="100" dirty="0" smtClean="0">
                <a:latin typeface="Times New Roman"/>
                <a:ea typeface="华文细黑"/>
                <a:cs typeface="Times New Roman"/>
              </a:rPr>
              <a:t>金属阳离子，则原</a:t>
            </a:r>
            <a:r>
              <a:rPr lang="en-US" altLang="zh-CN" sz="2800" kern="100" dirty="0" smtClean="0">
                <a:latin typeface="Times New Roman"/>
                <a:ea typeface="华文细黑"/>
                <a:cs typeface="Courier New"/>
              </a:rPr>
              <a:t>FeCl</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溶液的物质的量浓度为</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smtClean="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A.5.0 </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en-US" altLang="zh-CN" sz="2800" kern="100" dirty="0" smtClean="0">
                <a:latin typeface="Times New Roman"/>
                <a:ea typeface="华文细黑"/>
                <a:cs typeface="Courier New"/>
              </a:rPr>
              <a:t>  		B.4.0 </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zh-CN" altLang="zh-CN" sz="2800" kern="100" dirty="0" smtClean="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C.4.5 </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en-US" altLang="zh-CN" sz="2800" kern="100" dirty="0" smtClean="0">
                <a:latin typeface="Times New Roman"/>
                <a:ea typeface="华文细黑"/>
                <a:cs typeface="Courier New"/>
              </a:rPr>
              <a:t>  		D.3.0 </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zh-CN" altLang="zh-CN" sz="2800" kern="100" dirty="0">
              <a:latin typeface="宋体"/>
              <a:cs typeface="Courier New"/>
            </a:endParaRPr>
          </a:p>
        </p:txBody>
      </p:sp>
      <p:sp>
        <p:nvSpPr>
          <p:cNvPr id="2" name="矩形 1"/>
          <p:cNvSpPr/>
          <p:nvPr/>
        </p:nvSpPr>
        <p:spPr>
          <a:xfrm>
            <a:off x="9316393" y="2265737"/>
            <a:ext cx="423514"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20"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37"/>
                  </p:tgtEl>
                </p:cond>
              </p:nextCondLst>
            </p:seq>
          </p:childTnLst>
        </p:cTn>
      </p:par>
    </p:tnLst>
    <p:bldLst>
      <p:bldP spid="2" grpId="0"/>
      <p:bldP spid="2"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6593" y="693490"/>
            <a:ext cx="11755638" cy="1307089"/>
          </a:xfrm>
          <a:prstGeom prst="rect">
            <a:avLst/>
          </a:prstGeom>
        </p:spPr>
        <p:txBody>
          <a:bodyPr>
            <a:spAutoFit/>
          </a:bodyPr>
          <a:lstStyle/>
          <a:p>
            <a:pPr>
              <a:lnSpc>
                <a:spcPct val="150000"/>
              </a:lnSpc>
            </a:pPr>
            <a:r>
              <a:rPr lang="en-US" altLang="zh-CN" sz="2800" kern="100" dirty="0">
                <a:latin typeface="Times New Roman"/>
                <a:ea typeface="华文细黑"/>
              </a:rPr>
              <a:t>10.</a:t>
            </a:r>
            <a:r>
              <a:rPr lang="zh-CN" altLang="zh-CN" sz="2800" kern="100" dirty="0">
                <a:latin typeface="Times New Roman"/>
                <a:ea typeface="华文细黑"/>
                <a:cs typeface="Times New Roman"/>
              </a:rPr>
              <a:t>下表记录了</a:t>
            </a:r>
            <a:r>
              <a:rPr lang="en-US" altLang="zh-CN" sz="2800" i="1" kern="100" dirty="0">
                <a:latin typeface="Times New Roman"/>
                <a:ea typeface="华文细黑"/>
              </a:rPr>
              <a:t>t</a:t>
            </a:r>
            <a:r>
              <a:rPr lang="en-US" altLang="zh-CN" sz="2800" kern="100" dirty="0">
                <a:latin typeface="Times New Roman"/>
                <a:ea typeface="华文细黑"/>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时的</a:t>
            </a:r>
            <a:r>
              <a:rPr lang="en-US" altLang="zh-CN" sz="2800" kern="100" dirty="0">
                <a:latin typeface="Times New Roman"/>
                <a:ea typeface="华文细黑"/>
              </a:rPr>
              <a:t>4</a:t>
            </a:r>
            <a:r>
              <a:rPr lang="zh-CN" altLang="zh-CN" sz="2800" kern="100" dirty="0">
                <a:latin typeface="Times New Roman"/>
                <a:ea typeface="华文细黑"/>
                <a:cs typeface="Times New Roman"/>
              </a:rPr>
              <a:t>份相同的硫酸铜溶液中加入无水硫酸铜的质量以及析出的硫酸铜晶体</a:t>
            </a:r>
            <a:r>
              <a:rPr lang="en-US" altLang="zh-CN" sz="2800" kern="100" dirty="0">
                <a:latin typeface="Times New Roman"/>
                <a:ea typeface="华文细黑"/>
              </a:rPr>
              <a:t>(CuSO</a:t>
            </a:r>
            <a:r>
              <a:rPr lang="en-US" altLang="zh-CN" sz="2800" kern="100" baseline="-25000" dirty="0">
                <a:latin typeface="Times New Roman"/>
                <a:ea typeface="华文细黑"/>
              </a:rPr>
              <a:t>4</a:t>
            </a:r>
            <a:r>
              <a:rPr lang="en-US" altLang="zh-CN" sz="2800" kern="100" dirty="0">
                <a:latin typeface="Times New Roman"/>
                <a:ea typeface="华文细黑"/>
              </a:rPr>
              <a:t>·5H</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的质量</a:t>
            </a:r>
            <a:r>
              <a:rPr lang="en-US" altLang="zh-CN" sz="2800" kern="100" dirty="0">
                <a:latin typeface="Times New Roman"/>
                <a:ea typeface="华文细黑"/>
              </a:rPr>
              <a:t>(</a:t>
            </a:r>
            <a:r>
              <a:rPr lang="zh-CN" altLang="zh-CN" sz="2800" kern="100" dirty="0">
                <a:latin typeface="Times New Roman"/>
                <a:ea typeface="华文细黑"/>
                <a:cs typeface="Times New Roman"/>
              </a:rPr>
              <a:t>温度保持不变</a:t>
            </a:r>
            <a:r>
              <a:rPr lang="en-US" altLang="zh-CN" sz="2800" kern="100" dirty="0">
                <a:latin typeface="Times New Roman"/>
                <a:ea typeface="华文细黑"/>
              </a:rPr>
              <a:t>)</a:t>
            </a:r>
            <a:r>
              <a:rPr lang="zh-CN" altLang="zh-CN" sz="2800" kern="100" dirty="0">
                <a:latin typeface="Times New Roman"/>
                <a:ea typeface="华文细黑"/>
                <a:cs typeface="Times New Roman"/>
              </a:rPr>
              <a:t>的实验数据：</a:t>
            </a:r>
            <a:endParaRPr lang="zh-CN" altLang="en-US" sz="2800" dirty="0"/>
          </a:p>
        </p:txBody>
      </p:sp>
      <p:graphicFrame>
        <p:nvGraphicFramePr>
          <p:cNvPr id="4" name="表格 3"/>
          <p:cNvGraphicFramePr>
            <a:graphicFrameLocks noGrp="1"/>
          </p:cNvGraphicFramePr>
          <p:nvPr>
            <p:extLst>
              <p:ext uri="{D42A27DB-BD31-4B8C-83A1-F6EECF244321}">
                <p14:modId xmlns:p14="http://schemas.microsoft.com/office/powerpoint/2010/main" val="273080420"/>
              </p:ext>
            </p:extLst>
          </p:nvPr>
        </p:nvGraphicFramePr>
        <p:xfrm>
          <a:off x="1711601" y="2080226"/>
          <a:ext cx="8128021" cy="1920240"/>
        </p:xfrm>
        <a:graphic>
          <a:graphicData uri="http://schemas.openxmlformats.org/drawingml/2006/table">
            <a:tbl>
              <a:tblPr/>
              <a:tblGrid>
                <a:gridCol w="3603371"/>
                <a:gridCol w="1058431"/>
                <a:gridCol w="1058431"/>
                <a:gridCol w="1203894"/>
                <a:gridCol w="1203894"/>
              </a:tblGrid>
              <a:tr h="30907">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硫酸铜溶液</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宋体"/>
                          <a:ea typeface="华文细黑"/>
                          <a:cs typeface="Times New Roman"/>
                        </a:rPr>
                        <a:t>①</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宋体"/>
                          <a:ea typeface="华文细黑"/>
                          <a:cs typeface="Times New Roman"/>
                        </a:rPr>
                        <a:t>②</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宋体"/>
                          <a:ea typeface="华文细黑"/>
                          <a:cs typeface="Times New Roman"/>
                        </a:rPr>
                        <a:t>③</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宋体"/>
                          <a:ea typeface="华文细黑"/>
                          <a:cs typeface="Times New Roman"/>
                        </a:rPr>
                        <a:t>④</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360">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加入的无水硫酸铜</a:t>
                      </a:r>
                      <a:r>
                        <a:rPr lang="en-US" sz="2800" kern="100" baseline="0" dirty="0">
                          <a:effectLst/>
                          <a:latin typeface="Times New Roman"/>
                          <a:ea typeface="华文细黑"/>
                          <a:cs typeface="Courier New"/>
                        </a:rPr>
                        <a:t>(g)</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3.00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5.50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8.50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10.00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360">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析出的硫酸铜晶体</a:t>
                      </a:r>
                      <a:r>
                        <a:rPr lang="en-US" sz="2800" kern="100" baseline="0">
                          <a:effectLst/>
                          <a:latin typeface="Times New Roman"/>
                          <a:ea typeface="华文细黑"/>
                          <a:cs typeface="Courier New"/>
                        </a:rPr>
                        <a:t>(g)</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1.00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5.50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10.90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13.60</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262558" y="4024442"/>
            <a:ext cx="10793813" cy="2031325"/>
          </a:xfrm>
          <a:prstGeom prst="rect">
            <a:avLst/>
          </a:prstGeom>
        </p:spPr>
        <p:txBody>
          <a:bodyPr>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当加入</a:t>
            </a:r>
            <a:r>
              <a:rPr lang="en-US" altLang="zh-CN" sz="2800" kern="100" dirty="0">
                <a:latin typeface="Times New Roman"/>
                <a:ea typeface="华文细黑"/>
                <a:cs typeface="Courier New"/>
              </a:rPr>
              <a:t>6.20 g</a:t>
            </a:r>
            <a:r>
              <a:rPr lang="zh-CN" altLang="zh-CN" sz="2800" kern="100" dirty="0">
                <a:latin typeface="Times New Roman"/>
                <a:ea typeface="华文细黑"/>
                <a:cs typeface="Times New Roman"/>
              </a:rPr>
              <a:t>无水硫酸铜时，析出硫酸铜晶体的质量</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A.7.70  	</a:t>
            </a:r>
            <a:r>
              <a:rPr lang="en-US" altLang="zh-CN" sz="2800" kern="100" dirty="0" smtClean="0">
                <a:latin typeface="Times New Roman"/>
                <a:ea typeface="华文细黑"/>
                <a:cs typeface="Courier New"/>
              </a:rPr>
              <a:t>			B.6.76</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C.5.85  	</a:t>
            </a:r>
            <a:r>
              <a:rPr lang="en-US" altLang="zh-CN" sz="2800" kern="100" dirty="0" smtClean="0">
                <a:latin typeface="Times New Roman"/>
                <a:ea typeface="华文细黑"/>
                <a:cs typeface="Courier New"/>
              </a:rPr>
              <a:t>			D.9.00</a:t>
            </a:r>
            <a:endParaRPr lang="zh-CN" altLang="zh-CN" sz="2800" kern="100" dirty="0">
              <a:effectLst/>
              <a:latin typeface="宋体"/>
              <a:cs typeface="Courier New"/>
            </a:endParaRPr>
          </a:p>
        </p:txBody>
      </p:sp>
      <p:sp>
        <p:nvSpPr>
          <p:cNvPr id="22"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9955902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866474" y="1999794"/>
            <a:ext cx="10476369" cy="2817053"/>
          </a:xfrm>
          <a:prstGeom prst="rect">
            <a:avLst/>
          </a:prstGeom>
        </p:spPr>
        <p:txBody>
          <a:bodyPr>
            <a:spAutoFit/>
          </a:bodyPr>
          <a:lstStyle/>
          <a:p>
            <a:pPr algn="just">
              <a:lnSpc>
                <a:spcPts val="5500"/>
              </a:lnSpc>
              <a:spcAft>
                <a:spcPts val="0"/>
              </a:spcAft>
              <a:tabLst>
                <a:tab pos="1890395" algn="l"/>
              </a:tabLst>
            </a:pP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1.26 g</a:t>
            </a:r>
            <a:endParaRPr lang="zh-CN" altLang="zh-CN" sz="2800" kern="100" dirty="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所以当加入</a:t>
            </a:r>
            <a:r>
              <a:rPr lang="en-US" altLang="zh-CN" sz="2800" kern="100" dirty="0">
                <a:latin typeface="Times New Roman"/>
                <a:ea typeface="华文细黑"/>
                <a:cs typeface="Courier New"/>
              </a:rPr>
              <a:t>6.20 g</a:t>
            </a:r>
            <a:r>
              <a:rPr lang="zh-CN" altLang="zh-CN" sz="2800" kern="100" dirty="0">
                <a:latin typeface="Times New Roman"/>
                <a:ea typeface="华文细黑"/>
                <a:cs typeface="Times New Roman"/>
              </a:rPr>
              <a:t>无水硫酸铜时，析出</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晶体的质量为</a:t>
            </a:r>
            <a:r>
              <a:rPr lang="en-US" altLang="zh-CN" sz="2800" kern="100" dirty="0">
                <a:latin typeface="Times New Roman"/>
                <a:ea typeface="华文细黑"/>
                <a:cs typeface="Courier New"/>
              </a:rPr>
              <a:t>1.26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5.50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6.76 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996568"/>
              </p:ext>
            </p:extLst>
          </p:nvPr>
        </p:nvGraphicFramePr>
        <p:xfrm>
          <a:off x="918162" y="837506"/>
          <a:ext cx="8250238" cy="1392238"/>
        </p:xfrm>
        <a:graphic>
          <a:graphicData uri="http://schemas.openxmlformats.org/presentationml/2006/ole">
            <mc:AlternateContent xmlns:mc="http://schemas.openxmlformats.org/markup-compatibility/2006">
              <mc:Choice xmlns:v="urn:schemas-microsoft-com:vml" Requires="v">
                <p:oleObj spid="_x0000_s55434" name="文档" r:id="rId3" imgW="8248401" imgH="1393025" progId="Word.Document.12">
                  <p:embed/>
                </p:oleObj>
              </mc:Choice>
              <mc:Fallback>
                <p:oleObj name="文档" r:id="rId3" imgW="8248401" imgH="1393025" progId="Word.Document.12">
                  <p:embed/>
                  <p:pic>
                    <p:nvPicPr>
                      <p:cNvPr id="0" name=""/>
                      <p:cNvPicPr/>
                      <p:nvPr/>
                    </p:nvPicPr>
                    <p:blipFill>
                      <a:blip r:embed="rId4"/>
                      <a:stretch>
                        <a:fillRect/>
                      </a:stretch>
                    </p:blipFill>
                    <p:spPr>
                      <a:xfrm>
                        <a:off x="918162" y="837506"/>
                        <a:ext cx="8250238" cy="1392238"/>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750"/>
                                        <p:tgtEl>
                                          <p:spTgt spid="3">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750"/>
                                        <p:tgtEl>
                                          <p:spTgt spid="3">
                                            <p:txEl>
                                              <p:pRg st="1" end="1"/>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linds(horizontal)">
                                      <p:cBhvr>
                                        <p:cTn id="19"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022913006"/>
              </p:ext>
            </p:extLst>
          </p:nvPr>
        </p:nvGraphicFramePr>
        <p:xfrm>
          <a:off x="128686" y="765498"/>
          <a:ext cx="5678488" cy="1128713"/>
        </p:xfrm>
        <a:graphic>
          <a:graphicData uri="http://schemas.openxmlformats.org/presentationml/2006/ole">
            <mc:AlternateContent xmlns:mc="http://schemas.openxmlformats.org/markup-compatibility/2006">
              <mc:Choice xmlns:v="urn:schemas-microsoft-com:vml" Requires="v">
                <p:oleObj spid="_x0000_s71966" name="文档" r:id="rId3" imgW="5678873" imgH="1128837" progId="Word.Document.12">
                  <p:embed/>
                </p:oleObj>
              </mc:Choice>
              <mc:Fallback>
                <p:oleObj name="文档" r:id="rId3" imgW="5678873" imgH="1128837" progId="Word.Document.12">
                  <p:embed/>
                  <p:pic>
                    <p:nvPicPr>
                      <p:cNvPr id="0" name=""/>
                      <p:cNvPicPr/>
                      <p:nvPr/>
                    </p:nvPicPr>
                    <p:blipFill>
                      <a:blip r:embed="rId4"/>
                      <a:stretch>
                        <a:fillRect/>
                      </a:stretch>
                    </p:blipFill>
                    <p:spPr>
                      <a:xfrm>
                        <a:off x="128686" y="765498"/>
                        <a:ext cx="5678488" cy="1128713"/>
                      </a:xfrm>
                      <a:prstGeom prst="rect">
                        <a:avLst/>
                      </a:prstGeom>
                    </p:spPr>
                  </p:pic>
                </p:oleObj>
              </mc:Fallback>
            </mc:AlternateContent>
          </a:graphicData>
        </a:graphic>
      </p:graphicFrame>
      <p:sp>
        <p:nvSpPr>
          <p:cNvPr id="5" name="矩形 4"/>
          <p:cNvSpPr/>
          <p:nvPr/>
        </p:nvSpPr>
        <p:spPr>
          <a:xfrm>
            <a:off x="242238" y="1557586"/>
            <a:ext cx="11185087" cy="1303177"/>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若</a:t>
            </a:r>
            <a:r>
              <a:rPr lang="en-US" altLang="zh-CN" sz="2800" kern="100" dirty="0">
                <a:latin typeface="Times New Roman"/>
                <a:ea typeface="华文细黑"/>
                <a:cs typeface="Courier New"/>
              </a:rPr>
              <a:t>20 g</a:t>
            </a:r>
            <a:r>
              <a:rPr lang="zh-CN" altLang="zh-CN" sz="2800" kern="100" dirty="0">
                <a:latin typeface="Times New Roman"/>
                <a:ea typeface="华文细黑"/>
                <a:cs typeface="Times New Roman"/>
              </a:rPr>
              <a:t>密度为</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溶液中含有</a:t>
            </a:r>
            <a:r>
              <a:rPr lang="en-US" altLang="zh-CN" sz="2800" kern="100" dirty="0">
                <a:latin typeface="Times New Roman"/>
                <a:ea typeface="华文细黑"/>
                <a:cs typeface="Courier New"/>
              </a:rPr>
              <a:t>2 g </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，则溶液</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物质的量浓度为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931511579"/>
              </p:ext>
            </p:extLst>
          </p:nvPr>
        </p:nvGraphicFramePr>
        <p:xfrm>
          <a:off x="314246" y="2282444"/>
          <a:ext cx="1006475" cy="733425"/>
        </p:xfrm>
        <a:graphic>
          <a:graphicData uri="http://schemas.openxmlformats.org/presentationml/2006/ole">
            <mc:AlternateContent xmlns:mc="http://schemas.openxmlformats.org/markup-compatibility/2006">
              <mc:Choice xmlns:v="urn:schemas-microsoft-com:vml" Requires="v">
                <p:oleObj spid="_x0000_s71967" name="文档" r:id="rId5" imgW="1007029" imgH="732687" progId="Word.Document.12">
                  <p:embed/>
                </p:oleObj>
              </mc:Choice>
              <mc:Fallback>
                <p:oleObj name="文档" r:id="rId5" imgW="1007029" imgH="732687" progId="Word.Document.12">
                  <p:embed/>
                  <p:pic>
                    <p:nvPicPr>
                      <p:cNvPr id="0" name=""/>
                      <p:cNvPicPr/>
                      <p:nvPr/>
                    </p:nvPicPr>
                    <p:blipFill>
                      <a:blip r:embed="rId6"/>
                      <a:stretch>
                        <a:fillRect/>
                      </a:stretch>
                    </p:blipFill>
                    <p:spPr>
                      <a:xfrm>
                        <a:off x="314246" y="2282444"/>
                        <a:ext cx="1006475" cy="73342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150546475"/>
              </p:ext>
            </p:extLst>
          </p:nvPr>
        </p:nvGraphicFramePr>
        <p:xfrm>
          <a:off x="355347" y="2843570"/>
          <a:ext cx="11887200" cy="1127125"/>
        </p:xfrm>
        <a:graphic>
          <a:graphicData uri="http://schemas.openxmlformats.org/presentationml/2006/ole">
            <mc:AlternateContent xmlns:mc="http://schemas.openxmlformats.org/markup-compatibility/2006">
              <mc:Choice xmlns:v="urn:schemas-microsoft-com:vml" Requires="v">
                <p:oleObj spid="_x0000_s71968" name="文档" r:id="rId7" imgW="11898611" imgH="1125747" progId="Word.Document.12">
                  <p:embed/>
                </p:oleObj>
              </mc:Choice>
              <mc:Fallback>
                <p:oleObj name="文档" r:id="rId7" imgW="11898611" imgH="1125747" progId="Word.Document.12">
                  <p:embed/>
                  <p:pic>
                    <p:nvPicPr>
                      <p:cNvPr id="0" name=""/>
                      <p:cNvPicPr/>
                      <p:nvPr/>
                    </p:nvPicPr>
                    <p:blipFill>
                      <a:blip r:embed="rId8"/>
                      <a:stretch>
                        <a:fillRect/>
                      </a:stretch>
                    </p:blipFill>
                    <p:spPr>
                      <a:xfrm>
                        <a:off x="355347" y="2843570"/>
                        <a:ext cx="11887200" cy="11271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379665129"/>
              </p:ext>
            </p:extLst>
          </p:nvPr>
        </p:nvGraphicFramePr>
        <p:xfrm>
          <a:off x="304750" y="3628088"/>
          <a:ext cx="11695112" cy="2122487"/>
        </p:xfrm>
        <a:graphic>
          <a:graphicData uri="http://schemas.openxmlformats.org/presentationml/2006/ole">
            <mc:AlternateContent xmlns:mc="http://schemas.openxmlformats.org/markup-compatibility/2006">
              <mc:Choice xmlns:v="urn:schemas-microsoft-com:vml" Requires="v">
                <p:oleObj spid="_x0000_s71969" name="文档" r:id="rId9" imgW="11702690" imgH="2119582" progId="Word.Document.12">
                  <p:embed/>
                </p:oleObj>
              </mc:Choice>
              <mc:Fallback>
                <p:oleObj name="文档" r:id="rId9" imgW="11702690" imgH="2119582" progId="Word.Document.12">
                  <p:embed/>
                  <p:pic>
                    <p:nvPicPr>
                      <p:cNvPr id="0" name=""/>
                      <p:cNvPicPr/>
                      <p:nvPr/>
                    </p:nvPicPr>
                    <p:blipFill>
                      <a:blip r:embed="rId10"/>
                      <a:stretch>
                        <a:fillRect/>
                      </a:stretch>
                    </p:blipFill>
                    <p:spPr>
                      <a:xfrm>
                        <a:off x="304750" y="3628088"/>
                        <a:ext cx="11695112" cy="2122487"/>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4187384544"/>
              </p:ext>
            </p:extLst>
          </p:nvPr>
        </p:nvGraphicFramePr>
        <p:xfrm>
          <a:off x="318288" y="5329625"/>
          <a:ext cx="6116638" cy="1108075"/>
        </p:xfrm>
        <a:graphic>
          <a:graphicData uri="http://schemas.openxmlformats.org/presentationml/2006/ole">
            <mc:AlternateContent xmlns:mc="http://schemas.openxmlformats.org/markup-compatibility/2006">
              <mc:Choice xmlns:v="urn:schemas-microsoft-com:vml" Requires="v">
                <p:oleObj spid="_x0000_s71970" name="文档" r:id="rId11" imgW="6115405" imgH="1108653" progId="Word.Document.12">
                  <p:embed/>
                </p:oleObj>
              </mc:Choice>
              <mc:Fallback>
                <p:oleObj name="文档" r:id="rId11" imgW="6115405" imgH="1108653" progId="Word.Document.12">
                  <p:embed/>
                  <p:pic>
                    <p:nvPicPr>
                      <p:cNvPr id="0" name=""/>
                      <p:cNvPicPr/>
                      <p:nvPr/>
                    </p:nvPicPr>
                    <p:blipFill>
                      <a:blip r:embed="rId12"/>
                      <a:stretch>
                        <a:fillRect/>
                      </a:stretch>
                    </p:blipFill>
                    <p:spPr>
                      <a:xfrm>
                        <a:off x="318288" y="5329625"/>
                        <a:ext cx="6116638" cy="1108075"/>
                      </a:xfrm>
                      <a:prstGeom prst="rect">
                        <a:avLst/>
                      </a:prstGeom>
                    </p:spPr>
                  </p:pic>
                </p:oleObj>
              </mc:Fallback>
            </mc:AlternateContent>
          </a:graphicData>
        </a:graphic>
      </p:graphicFrame>
      <p:sp>
        <p:nvSpPr>
          <p:cNvPr id="9" name="矩形 8"/>
          <p:cNvSpPr/>
          <p:nvPr/>
        </p:nvSpPr>
        <p:spPr>
          <a:xfrm>
            <a:off x="4118366" y="2229494"/>
            <a:ext cx="444352" cy="738664"/>
          </a:xfrm>
          <a:prstGeom prst="rect">
            <a:avLst/>
          </a:prstGeom>
        </p:spPr>
        <p:txBody>
          <a:bodyPr wrap="none">
            <a:spAutoFit/>
          </a:bodyPr>
          <a:lstStyle/>
          <a:p>
            <a:pPr algn="just">
              <a:lnSpc>
                <a:spcPct val="150000"/>
              </a:lnSpc>
              <a:tabLst>
                <a:tab pos="1890395" algn="l"/>
              </a:tabLst>
            </a:pPr>
            <a:r>
              <a:rPr lang="en-US" altLang="zh-CN" sz="2800" b="1" kern="100" dirty="0">
                <a:solidFill>
                  <a:srgbClr val="FF0000"/>
                </a:solidFill>
                <a:latin typeface="Times New Roman"/>
                <a:ea typeface="华文细黑"/>
                <a:cs typeface="Courier New"/>
              </a:rPr>
              <a:t>C</a:t>
            </a:r>
            <a:endParaRPr lang="zh-CN" altLang="zh-CN" sz="2800" b="1" kern="100" dirty="0">
              <a:solidFill>
                <a:srgbClr val="FF0000"/>
              </a:solidFill>
              <a:latin typeface="Times New Roman"/>
              <a:ea typeface="华文细黑"/>
              <a:cs typeface="Courier New"/>
            </a:endParaRPr>
          </a:p>
        </p:txBody>
      </p:sp>
      <p:sp>
        <p:nvSpPr>
          <p:cNvPr id="23" name="Rectangle 21">
            <a:hlinkClick r:id="rId13"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14"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5"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6"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7"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8" name="Rectangle 21">
            <a:hlinkClick r:id="rId18"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9" name="Rectangle 21">
            <a:hlinkClick r:id="rId19"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0" name="Rectangle 21">
            <a:hlinkClick r:id="rId20"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1" name="Rectangle 21">
            <a:hlinkClick r:id="rId21"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矩形 18"/>
          <p:cNvSpPr/>
          <p:nvPr/>
        </p:nvSpPr>
        <p:spPr>
          <a:xfrm>
            <a:off x="4603991" y="1034366"/>
            <a:ext cx="7683903" cy="523220"/>
          </a:xfrm>
          <a:prstGeom prst="rect">
            <a:avLst/>
          </a:prstGeom>
        </p:spPr>
        <p:txBody>
          <a:bodyPr wrap="square">
            <a:spAutoFit/>
          </a:bodyPr>
          <a:lstStyle/>
          <a:p>
            <a:pPr marL="457200" indent="-457200">
              <a:buFont typeface="Wingdings" panose="05000000000000000000" pitchFamily="2" charset="2"/>
              <a:buChar char="Ø"/>
            </a:pPr>
            <a:r>
              <a:rPr lang="zh-CN" altLang="en-US" sz="2800" b="1" kern="100" dirty="0" smtClean="0">
                <a:solidFill>
                  <a:srgbClr val="FF0000"/>
                </a:solidFill>
                <a:latin typeface="Times New Roman"/>
                <a:ea typeface="华文细黑"/>
                <a:cs typeface="Times New Roman"/>
              </a:rPr>
              <a:t>注意密度的单位</a:t>
            </a:r>
            <a:r>
              <a:rPr lang="en-US" altLang="zh-CN" sz="2800" b="1" kern="100" dirty="0" smtClean="0">
                <a:solidFill>
                  <a:srgbClr val="FF0000"/>
                </a:solidFill>
                <a:latin typeface="Times New Roman"/>
                <a:ea typeface="华文细黑"/>
                <a:cs typeface="Times New Roman"/>
              </a:rPr>
              <a:t>(g/mL)</a:t>
            </a:r>
            <a:r>
              <a:rPr lang="zh-CN" altLang="en-US" sz="2800" b="1" kern="100" dirty="0" smtClean="0">
                <a:solidFill>
                  <a:srgbClr val="FF0000"/>
                </a:solidFill>
                <a:latin typeface="Times New Roman"/>
                <a:ea typeface="华文细黑"/>
                <a:cs typeface="Times New Roman"/>
              </a:rPr>
              <a:t>，而</a:t>
            </a:r>
            <a:r>
              <a:rPr lang="en-US" altLang="zh-CN" sz="2800" b="1" kern="100" dirty="0" smtClean="0">
                <a:solidFill>
                  <a:srgbClr val="FF0000"/>
                </a:solidFill>
                <a:latin typeface="Times New Roman"/>
                <a:ea typeface="华文细黑"/>
                <a:cs typeface="Times New Roman"/>
              </a:rPr>
              <a:t>C</a:t>
            </a:r>
            <a:r>
              <a:rPr lang="zh-CN" altLang="en-US" sz="2800" b="1" kern="100" dirty="0" smtClean="0">
                <a:solidFill>
                  <a:srgbClr val="FF0000"/>
                </a:solidFill>
                <a:latin typeface="Times New Roman"/>
                <a:ea typeface="华文细黑"/>
                <a:cs typeface="Times New Roman"/>
              </a:rPr>
              <a:t>的单位是</a:t>
            </a:r>
            <a:r>
              <a:rPr lang="en-US" altLang="zh-CN" sz="2800" b="1" kern="100" dirty="0" err="1" smtClean="0">
                <a:solidFill>
                  <a:srgbClr val="FF0000"/>
                </a:solidFill>
                <a:latin typeface="Times New Roman"/>
                <a:ea typeface="华文细黑"/>
                <a:cs typeface="Times New Roman"/>
              </a:rPr>
              <a:t>mol</a:t>
            </a:r>
            <a:r>
              <a:rPr lang="en-US" altLang="zh-CN" sz="2800" b="1" kern="100" dirty="0" smtClean="0">
                <a:solidFill>
                  <a:srgbClr val="FF0000"/>
                </a:solidFill>
                <a:latin typeface="Times New Roman"/>
                <a:ea typeface="华文细黑"/>
                <a:cs typeface="Times New Roman"/>
              </a:rPr>
              <a:t>/L</a:t>
            </a:r>
            <a:endParaRPr lang="zh-CN" altLang="en-US" sz="2800" b="1"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837506"/>
            <a:ext cx="11010769"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如图是</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的溶解度曲线。下列说法正确的是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en-US" altLang="zh-CN" sz="1050" kern="100" dirty="0" smtClean="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的溶解度随温度升高而升高</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B.NaCl</a:t>
            </a:r>
            <a:r>
              <a:rPr lang="zh-CN" altLang="zh-CN" sz="2800" kern="100" dirty="0">
                <a:latin typeface="Times New Roman"/>
                <a:ea typeface="华文细黑"/>
                <a:cs typeface="Times New Roman"/>
              </a:rPr>
              <a:t>的溶解度比</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的溶解度大</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在</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饱和溶液的</a:t>
            </a:r>
            <a:r>
              <a:rPr lang="zh-CN" altLang="zh-CN" sz="2800" kern="100" dirty="0" smtClean="0">
                <a:latin typeface="Times New Roman"/>
                <a:ea typeface="华文细黑"/>
                <a:cs typeface="Times New Roman"/>
              </a:rPr>
              <a:t>溶质</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质量</a:t>
            </a:r>
            <a:r>
              <a:rPr lang="zh-CN" altLang="zh-CN" sz="2800" kern="100" dirty="0">
                <a:latin typeface="Times New Roman"/>
                <a:ea typeface="华文细黑"/>
                <a:cs typeface="Times New Roman"/>
              </a:rPr>
              <a:t>分数最大</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把</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饱和溶液的温度从</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降</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至</a:t>
            </a:r>
            <a:r>
              <a:rPr lang="en-US" altLang="zh-CN" sz="2800" i="1" kern="100" dirty="0" smtClean="0">
                <a:latin typeface="Times New Roman"/>
                <a:ea typeface="华文细黑"/>
                <a:cs typeface="Courier New"/>
              </a:rPr>
              <a:t>t</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时，有晶体</a:t>
            </a:r>
            <a:r>
              <a:rPr lang="zh-CN" altLang="zh-CN" sz="2800" kern="100" dirty="0" smtClean="0">
                <a:latin typeface="Times New Roman"/>
                <a:ea typeface="华文细黑"/>
                <a:cs typeface="Times New Roman"/>
              </a:rPr>
              <a:t>析出</a:t>
            </a:r>
            <a:endParaRPr lang="zh-CN" altLang="zh-CN" sz="1050" kern="100" dirty="0">
              <a:latin typeface="宋体"/>
              <a:cs typeface="Courier New"/>
            </a:endParaRPr>
          </a:p>
        </p:txBody>
      </p:sp>
      <p:pic>
        <p:nvPicPr>
          <p:cNvPr id="56322" name="Picture 2" descr="HX7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933" y="1709738"/>
            <a:ext cx="4307386" cy="356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1">
            <a:hlinkClick r:id="rId3"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4"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5"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6"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7"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8"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9"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0"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1"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2"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3"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4"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5"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6"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550590" y="765498"/>
            <a:ext cx="10793813" cy="1949508"/>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之前，</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的溶解度随温度的升高而增大，</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之后，随温度的升高而降低；</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的溶解度相等；</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43681589"/>
              </p:ext>
            </p:extLst>
          </p:nvPr>
        </p:nvGraphicFramePr>
        <p:xfrm>
          <a:off x="653078" y="2840274"/>
          <a:ext cx="7639050" cy="1119188"/>
        </p:xfrm>
        <a:graphic>
          <a:graphicData uri="http://schemas.openxmlformats.org/presentationml/2006/ole">
            <mc:AlternateContent xmlns:mc="http://schemas.openxmlformats.org/markup-compatibility/2006">
              <mc:Choice xmlns:v="urn:schemas-microsoft-com:vml" Requires="v">
                <p:oleObj spid="_x0000_s57480" name="文档" r:id="rId3" imgW="7639128" imgH="1118745" progId="Word.Document.12">
                  <p:embed/>
                </p:oleObj>
              </mc:Choice>
              <mc:Fallback>
                <p:oleObj name="文档" r:id="rId3" imgW="7639128" imgH="1118745" progId="Word.Document.12">
                  <p:embed/>
                  <p:pic>
                    <p:nvPicPr>
                      <p:cNvPr id="0" name=""/>
                      <p:cNvPicPr/>
                      <p:nvPr/>
                    </p:nvPicPr>
                    <p:blipFill>
                      <a:blip r:embed="rId4"/>
                      <a:stretch>
                        <a:fillRect/>
                      </a:stretch>
                    </p:blipFill>
                    <p:spPr>
                      <a:xfrm>
                        <a:off x="653078" y="2840274"/>
                        <a:ext cx="7639050" cy="1119188"/>
                      </a:xfrm>
                      <a:prstGeom prst="rect">
                        <a:avLst/>
                      </a:prstGeom>
                    </p:spPr>
                  </p:pic>
                </p:oleObj>
              </mc:Fallback>
            </mc:AlternateContent>
          </a:graphicData>
        </a:graphic>
      </p:graphicFrame>
      <p:sp>
        <p:nvSpPr>
          <p:cNvPr id="4" name="矩形 3"/>
          <p:cNvSpPr/>
          <p:nvPr/>
        </p:nvSpPr>
        <p:spPr>
          <a:xfrm>
            <a:off x="549702" y="3862193"/>
            <a:ext cx="10793813" cy="203132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项，把</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饱和溶液的温度从</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降至</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时，由饱和溶液变成不饱和溶液，不会有晶体析出。</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0"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647140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750"/>
                                        <p:tgtEl>
                                          <p:spTgt spid="7">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blinds(horizontal)">
                                      <p:cBhvr>
                                        <p:cTn id="11" dur="750"/>
                                        <p:tgtEl>
                                          <p:spTgt spid="7">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750"/>
                                        <p:tgtEl>
                                          <p:spTgt spid="2"/>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linds(horizontal)">
                                      <p:cBhvr>
                                        <p:cTn id="19" dur="750"/>
                                        <p:tgtEl>
                                          <p:spTgt spid="4">
                                            <p:txEl>
                                              <p:pRg st="0" end="0"/>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blinds(horizontal)">
                                      <p:cBhvr>
                                        <p:cTn id="23" dur="75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693490"/>
            <a:ext cx="11344407" cy="203132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已知某</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瓶体部分标签如图所示，该</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通常稀释</a:t>
            </a:r>
            <a:r>
              <a:rPr lang="en-US" altLang="zh-CN" sz="2800" kern="100" dirty="0">
                <a:latin typeface="Times New Roman"/>
                <a:ea typeface="华文细黑"/>
                <a:cs typeface="Courier New"/>
              </a:rPr>
              <a:t>100</a:t>
            </a:r>
            <a:r>
              <a:rPr lang="zh-CN" altLang="zh-CN" sz="2800" kern="100" dirty="0">
                <a:latin typeface="Times New Roman"/>
                <a:ea typeface="华文细黑"/>
                <a:cs typeface="Times New Roman"/>
              </a:rPr>
              <a:t>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体积之比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后使用。请回答下列问题：</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(1)</a:t>
            </a:r>
            <a:r>
              <a:rPr lang="zh-CN" altLang="zh-CN" sz="2800" kern="100" dirty="0">
                <a:latin typeface="Times New Roman"/>
                <a:ea typeface="华文细黑"/>
                <a:cs typeface="Times New Roman"/>
              </a:rPr>
              <a:t>该</a:t>
            </a:r>
            <a:r>
              <a:rPr lang="en-US" altLang="zh-CN" sz="2800" kern="100" dirty="0">
                <a:latin typeface="宋体"/>
                <a:ea typeface="华文细黑"/>
                <a:cs typeface="Times New Roman"/>
              </a:rPr>
              <a:t>“</a:t>
            </a:r>
            <a:r>
              <a:rPr lang="en-US" altLang="zh-CN" sz="2800" kern="100" dirty="0">
                <a:latin typeface="Times New Roman"/>
                <a:ea typeface="华文细黑"/>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的物质的量浓度约为</a:t>
            </a:r>
            <a:r>
              <a:rPr lang="en-US" altLang="zh-CN" sz="2800" u="sng" kern="100" dirty="0">
                <a:latin typeface="Times New Roman"/>
                <a:ea typeface="华文细黑"/>
              </a:rPr>
              <a:t>            </a:t>
            </a:r>
            <a:r>
              <a:rPr lang="en-US" altLang="zh-CN" sz="2800" kern="100" dirty="0">
                <a:latin typeface="Times New Roman"/>
                <a:ea typeface="华文细黑"/>
              </a:rPr>
              <a:t>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4157715387"/>
              </p:ext>
            </p:extLst>
          </p:nvPr>
        </p:nvGraphicFramePr>
        <p:xfrm>
          <a:off x="7420259" y="2824336"/>
          <a:ext cx="3191131" cy="3269754"/>
        </p:xfrm>
        <a:graphic>
          <a:graphicData uri="http://schemas.openxmlformats.org/drawingml/2006/table">
            <a:tbl>
              <a:tblPr firstRow="1" firstCol="1" bandRow="1"/>
              <a:tblGrid>
                <a:gridCol w="3191131"/>
              </a:tblGrid>
              <a:tr h="3269754">
                <a:tc>
                  <a:txBody>
                    <a:bodyPr/>
                    <a:lstStyle/>
                    <a:p>
                      <a:pPr indent="1066800" algn="just">
                        <a:lnSpc>
                          <a:spcPct val="150000"/>
                        </a:lnSpc>
                        <a:spcAft>
                          <a:spcPts val="0"/>
                        </a:spcAft>
                        <a:tabLst>
                          <a:tab pos="1890395" algn="l"/>
                        </a:tabLst>
                      </a:pPr>
                      <a:r>
                        <a:rPr lang="en-US" sz="2800" kern="100" dirty="0">
                          <a:effectLst/>
                          <a:latin typeface="Times New Roman"/>
                          <a:ea typeface="华文细黑"/>
                          <a:cs typeface="Courier New"/>
                        </a:rPr>
                        <a:t>84</a:t>
                      </a:r>
                      <a:r>
                        <a:rPr lang="zh-CN" sz="2800" kern="100" dirty="0">
                          <a:effectLst/>
                          <a:latin typeface="Times New Roman"/>
                          <a:ea typeface="华文细黑"/>
                          <a:cs typeface="Times New Roman"/>
                        </a:rPr>
                        <a:t>消毒液</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有效成分　</a:t>
                      </a:r>
                      <a:r>
                        <a:rPr lang="en-US" sz="2800" kern="100" dirty="0" err="1">
                          <a:effectLst/>
                          <a:latin typeface="Times New Roman"/>
                          <a:ea typeface="华文细黑"/>
                          <a:cs typeface="Courier New"/>
                        </a:rPr>
                        <a:t>NaClO</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规格　</a:t>
                      </a:r>
                      <a:r>
                        <a:rPr lang="en-US" sz="2800" kern="100" dirty="0">
                          <a:effectLst/>
                          <a:latin typeface="Times New Roman"/>
                          <a:ea typeface="华文细黑"/>
                          <a:cs typeface="Courier New"/>
                        </a:rPr>
                        <a:t>1 000 mL</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质量分数　</a:t>
                      </a:r>
                      <a:r>
                        <a:rPr lang="en-US" sz="2800" kern="100" dirty="0">
                          <a:effectLst/>
                          <a:latin typeface="Times New Roman"/>
                          <a:ea typeface="华文细黑"/>
                          <a:cs typeface="Courier New"/>
                        </a:rPr>
                        <a:t>25%</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密度　</a:t>
                      </a:r>
                      <a:r>
                        <a:rPr lang="en-US" sz="2800" kern="100" dirty="0">
                          <a:effectLst/>
                          <a:latin typeface="Times New Roman"/>
                          <a:ea typeface="华文细黑"/>
                          <a:cs typeface="Courier New"/>
                        </a:rPr>
                        <a:t>1.19 </a:t>
                      </a:r>
                      <a:r>
                        <a:rPr lang="en-US" sz="2800" kern="100" dirty="0" err="1">
                          <a:effectLst/>
                          <a:latin typeface="Times New Roman"/>
                          <a:ea typeface="华文细黑"/>
                          <a:cs typeface="Courier New"/>
                        </a:rPr>
                        <a:t>g·cm</a:t>
                      </a:r>
                      <a:r>
                        <a:rPr lang="zh-CN" sz="2800" kern="100" baseline="30000" dirty="0">
                          <a:effectLst/>
                          <a:latin typeface="Times New Roman"/>
                          <a:ea typeface="华文细黑"/>
                          <a:cs typeface="Times New Roman"/>
                        </a:rPr>
                        <a:t>－</a:t>
                      </a:r>
                      <a:r>
                        <a:rPr lang="en-US" sz="2800" kern="100" baseline="30000" dirty="0">
                          <a:effectLst/>
                          <a:latin typeface="Times New Roman"/>
                          <a:ea typeface="华文细黑"/>
                          <a:cs typeface="Courier New"/>
                        </a:rPr>
                        <a:t>3</a:t>
                      </a:r>
                      <a:endParaRPr lang="zh-CN" sz="2800" kern="100" dirty="0">
                        <a:effectLst/>
                        <a:latin typeface="宋体"/>
                        <a:cs typeface="Courier New"/>
                      </a:endParaRPr>
                    </a:p>
                  </a:txBody>
                  <a:tcPr marL="37315" marR="373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270214916"/>
              </p:ext>
            </p:extLst>
          </p:nvPr>
        </p:nvGraphicFramePr>
        <p:xfrm>
          <a:off x="456406" y="2755295"/>
          <a:ext cx="5638800" cy="1128713"/>
        </p:xfrm>
        <a:graphic>
          <a:graphicData uri="http://schemas.openxmlformats.org/presentationml/2006/ole">
            <mc:AlternateContent xmlns:mc="http://schemas.openxmlformats.org/markup-compatibility/2006">
              <mc:Choice xmlns:v="urn:schemas-microsoft-com:vml" Requires="v">
                <p:oleObj spid="_x0000_s60682" name="文档" r:id="rId3" imgW="5638207" imgH="1128837" progId="Word.Document.12">
                  <p:embed/>
                </p:oleObj>
              </mc:Choice>
              <mc:Fallback>
                <p:oleObj name="文档" r:id="rId3" imgW="5638207" imgH="1128837" progId="Word.Document.12">
                  <p:embed/>
                  <p:pic>
                    <p:nvPicPr>
                      <p:cNvPr id="0" name=""/>
                      <p:cNvPicPr/>
                      <p:nvPr/>
                    </p:nvPicPr>
                    <p:blipFill>
                      <a:blip r:embed="rId4"/>
                      <a:stretch>
                        <a:fillRect/>
                      </a:stretch>
                    </p:blipFill>
                    <p:spPr>
                      <a:xfrm>
                        <a:off x="456406" y="2755295"/>
                        <a:ext cx="5638800" cy="1128713"/>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441381303"/>
              </p:ext>
            </p:extLst>
          </p:nvPr>
        </p:nvGraphicFramePr>
        <p:xfrm>
          <a:off x="435992" y="3856360"/>
          <a:ext cx="6269038" cy="1127125"/>
        </p:xfrm>
        <a:graphic>
          <a:graphicData uri="http://schemas.openxmlformats.org/presentationml/2006/ole">
            <mc:AlternateContent xmlns:mc="http://schemas.openxmlformats.org/markup-compatibility/2006">
              <mc:Choice xmlns:v="urn:schemas-microsoft-com:vml" Requires="v">
                <p:oleObj spid="_x0000_s60683" name="文档" r:id="rId5" imgW="6267993" imgH="1128837" progId="Word.Document.12">
                  <p:embed/>
                </p:oleObj>
              </mc:Choice>
              <mc:Fallback>
                <p:oleObj name="文档" r:id="rId5" imgW="6267993" imgH="1128837" progId="Word.Document.12">
                  <p:embed/>
                  <p:pic>
                    <p:nvPicPr>
                      <p:cNvPr id="0" name=""/>
                      <p:cNvPicPr/>
                      <p:nvPr/>
                    </p:nvPicPr>
                    <p:blipFill>
                      <a:blip r:embed="rId6"/>
                      <a:stretch>
                        <a:fillRect/>
                      </a:stretch>
                    </p:blipFill>
                    <p:spPr>
                      <a:xfrm>
                        <a:off x="435992" y="3856360"/>
                        <a:ext cx="6269038" cy="1127125"/>
                      </a:xfrm>
                      <a:prstGeom prst="rect">
                        <a:avLst/>
                      </a:prstGeom>
                    </p:spPr>
                  </p:pic>
                </p:oleObj>
              </mc:Fallback>
            </mc:AlternateContent>
          </a:graphicData>
        </a:graphic>
      </p:graphicFrame>
      <p:sp>
        <p:nvSpPr>
          <p:cNvPr id="5" name="矩形 4"/>
          <p:cNvSpPr/>
          <p:nvPr/>
        </p:nvSpPr>
        <p:spPr>
          <a:xfrm>
            <a:off x="6737494" y="1917626"/>
            <a:ext cx="633507" cy="661207"/>
          </a:xfrm>
          <a:prstGeom prst="rect">
            <a:avLst/>
          </a:prstGeom>
        </p:spPr>
        <p:txBody>
          <a:bodyPr wrap="none">
            <a:spAutoFit/>
          </a:bodyPr>
          <a:lstStyle/>
          <a:p>
            <a:pPr algn="just">
              <a:lnSpc>
                <a:spcPct val="150000"/>
              </a:lnSpc>
              <a:tabLst>
                <a:tab pos="1890395" algn="l"/>
              </a:tabLst>
            </a:pPr>
            <a:r>
              <a:rPr lang="en-US" altLang="zh-CN" sz="2800" b="1" kern="100" dirty="0">
                <a:solidFill>
                  <a:schemeClr val="accent6">
                    <a:lumMod val="75000"/>
                  </a:schemeClr>
                </a:solidFill>
                <a:latin typeface="Times New Roman"/>
                <a:ea typeface="华文细黑"/>
                <a:cs typeface="Courier New"/>
              </a:rPr>
              <a:t>4.0</a:t>
            </a:r>
            <a:endParaRPr lang="zh-CN" altLang="zh-CN" sz="2800" b="1" kern="100" dirty="0">
              <a:solidFill>
                <a:schemeClr val="accent6">
                  <a:lumMod val="75000"/>
                </a:schemeClr>
              </a:solidFill>
              <a:latin typeface="Times New Roman"/>
              <a:ea typeface="华文细黑"/>
              <a:cs typeface="Courier New"/>
            </a:endParaRPr>
          </a:p>
        </p:txBody>
      </p:sp>
      <p:sp>
        <p:nvSpPr>
          <p:cNvPr id="23" name="Rectangle 21">
            <a:hlinkClick r:id="rId7"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8"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9"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0"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1"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2"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3"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4"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5"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6"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7"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8"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9"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20"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8" name="圆角矩形 3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185264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38"/>
                  </p:tgtEl>
                </p:cond>
              </p:nextCondLst>
            </p:seq>
          </p:childTnLst>
        </p:cTn>
      </p:par>
    </p:tnLst>
    <p:bldLst>
      <p:bldP spid="5" grpId="0"/>
      <p:bldP spid="5"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736" y="765498"/>
            <a:ext cx="11232086" cy="3323987"/>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某同学取</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该</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，稀释后用于消毒，稀释后的溶液中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u="sng" kern="100" dirty="0">
                <a:latin typeface="Times New Roman"/>
                <a:ea typeface="华文细黑"/>
                <a:cs typeface="Courier New"/>
              </a:rPr>
              <a:t>        </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稀释</a:t>
            </a:r>
            <a:r>
              <a:rPr lang="zh-CN" altLang="zh-CN" sz="2800" kern="100" dirty="0">
                <a:latin typeface="Times New Roman"/>
                <a:ea typeface="华文细黑"/>
                <a:cs typeface="Times New Roman"/>
              </a:rPr>
              <a:t>前后溶液中</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的物质的量不变，则有：</a:t>
            </a:r>
            <a:r>
              <a:rPr lang="en-US" altLang="zh-CN" sz="2800" kern="100" dirty="0">
                <a:latin typeface="Times New Roman"/>
                <a:ea typeface="华文细黑"/>
                <a:cs typeface="Courier New"/>
              </a:rPr>
              <a:t>100 mL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L·mL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mL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100</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L·mL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NaClO</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，解得稀释后</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NaClO</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NaClO</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7" name="矩形 6"/>
          <p:cNvSpPr/>
          <p:nvPr/>
        </p:nvSpPr>
        <p:spPr>
          <a:xfrm>
            <a:off x="2186454" y="1393821"/>
            <a:ext cx="813043" cy="656846"/>
          </a:xfrm>
          <a:prstGeom prst="rect">
            <a:avLst/>
          </a:prstGeom>
        </p:spPr>
        <p:txBody>
          <a:bodyPr wrap="none">
            <a:spAutoFit/>
          </a:bodyPr>
          <a:lstStyle/>
          <a:p>
            <a:pPr algn="just">
              <a:lnSpc>
                <a:spcPct val="150000"/>
              </a:lnSpc>
              <a:tabLst>
                <a:tab pos="1890395" algn="l"/>
              </a:tabLst>
            </a:pPr>
            <a:r>
              <a:rPr lang="en-US" altLang="zh-CN" sz="2800" b="1" kern="100" dirty="0">
                <a:solidFill>
                  <a:schemeClr val="accent6">
                    <a:lumMod val="75000"/>
                  </a:schemeClr>
                </a:solidFill>
                <a:latin typeface="Times New Roman"/>
                <a:ea typeface="华文细黑"/>
                <a:cs typeface="Courier New"/>
              </a:rPr>
              <a:t>0.04</a:t>
            </a:r>
            <a:endParaRPr lang="zh-CN" altLang="zh-CN" sz="2800" b="1" kern="100" dirty="0">
              <a:solidFill>
                <a:schemeClr val="accent6">
                  <a:lumMod val="75000"/>
                </a:schemeClr>
              </a:solidFill>
              <a:latin typeface="Times New Roman"/>
              <a:ea typeface="华文细黑"/>
              <a:cs typeface="Courier New"/>
            </a:endParaRPr>
          </a:p>
        </p:txBody>
      </p:sp>
      <p:sp>
        <p:nvSpPr>
          <p:cNvPr id="20"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387650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4">
                                            <p:txEl>
                                              <p:pRg st="1" end="1"/>
                                            </p:txEl>
                                          </p:spTgt>
                                        </p:tgtEl>
                                      </p:cBhvr>
                                    </p:animEffect>
                                    <p:set>
                                      <p:cBhvr>
                                        <p:cTn id="17" dur="1" fill="hold">
                                          <p:stCondLst>
                                            <p:cond delay="499"/>
                                          </p:stCondLst>
                                        </p:cTn>
                                        <p:tgtEl>
                                          <p:spTgt spid="4">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35"/>
                  </p:tgtEl>
                </p:cond>
              </p:nextCondLst>
            </p:seq>
          </p:childTnLst>
        </p:cTn>
      </p:par>
    </p:tnLst>
    <p:bldLst>
      <p:bldP spid="4" grpId="0" uiExpand="1" build="allAtOnce"/>
      <p:bldP spid="7" grpId="0"/>
      <p:bldP spid="7"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HX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2798" y="3799994"/>
            <a:ext cx="6922405" cy="2678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98164" y="693490"/>
            <a:ext cx="11457851" cy="3640740"/>
          </a:xfrm>
          <a:prstGeom prst="rect">
            <a:avLst/>
          </a:prstGeom>
        </p:spPr>
        <p:txBody>
          <a:bodyPr>
            <a:spAutoFit/>
          </a:bodyPr>
          <a:lstStyle/>
          <a:p>
            <a:pPr algn="just">
              <a:lnSpc>
                <a:spcPct val="14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该同学参阅该</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的配方，欲用</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固体配制</a:t>
            </a:r>
            <a:r>
              <a:rPr lang="en-US" altLang="zh-CN" sz="2800" kern="100" dirty="0">
                <a:latin typeface="Times New Roman"/>
                <a:ea typeface="华文细黑"/>
                <a:cs typeface="Courier New"/>
              </a:rPr>
              <a:t>480 mL</a:t>
            </a:r>
            <a:r>
              <a:rPr lang="zh-CN" altLang="zh-CN" sz="2800" kern="100" dirty="0">
                <a:latin typeface="Times New Roman"/>
                <a:ea typeface="华文细黑"/>
                <a:cs typeface="Times New Roman"/>
              </a:rPr>
              <a:t>含</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质量分数为</a:t>
            </a:r>
            <a:r>
              <a:rPr lang="en-US" altLang="zh-CN" sz="2800" kern="100" dirty="0">
                <a:latin typeface="Times New Roman"/>
                <a:ea typeface="华文细黑"/>
                <a:cs typeface="Courier New"/>
              </a:rPr>
              <a:t>25%</a:t>
            </a:r>
            <a:r>
              <a:rPr lang="zh-CN" altLang="zh-CN" sz="2800" kern="100" dirty="0">
                <a:latin typeface="Times New Roman"/>
                <a:ea typeface="华文细黑"/>
                <a:cs typeface="Times New Roman"/>
              </a:rPr>
              <a:t>的消毒液。下列说法正确的是</a:t>
            </a:r>
            <a:r>
              <a:rPr lang="en-US" altLang="zh-CN" sz="2800" u="sng" kern="100" dirty="0">
                <a:latin typeface="Times New Roman"/>
                <a:ea typeface="华文细黑"/>
                <a:cs typeface="Courier New"/>
              </a:rPr>
              <a:t>        </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如图所示的仪器中，有三种是不需要的，还需要一种玻璃仪器</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容量瓶用蒸馏水洗净后，应烘干后才能用于溶液配制</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配制过程中，未用蒸馏水洗涤烧杯和玻璃棒可能导致结果偏低</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需要称量</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固体的质量为</a:t>
            </a:r>
            <a:r>
              <a:rPr lang="en-US" altLang="zh-CN" sz="2800" kern="100" dirty="0">
                <a:latin typeface="Times New Roman"/>
                <a:ea typeface="华文细黑"/>
                <a:cs typeface="Courier New"/>
              </a:rPr>
              <a:t>143.0 g</a:t>
            </a:r>
            <a:endParaRPr lang="zh-CN" altLang="zh-CN" sz="2800" kern="100" dirty="0">
              <a:effectLst/>
              <a:latin typeface="宋体"/>
              <a:cs typeface="Courier New"/>
            </a:endParaRPr>
          </a:p>
        </p:txBody>
      </p:sp>
      <p:sp>
        <p:nvSpPr>
          <p:cNvPr id="20" name="Rectangle 21">
            <a:hlinkClick r:id="rId3"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4"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5"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6"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7"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8"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9"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0"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1"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2"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3"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4"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5"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6"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7922113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127287" y="670340"/>
            <a:ext cx="11805036" cy="5909310"/>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选项</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，需用托盘天平称量</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固体，需用烧杯来溶解</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，需用玻璃棒进行搅拌和引流，需用容量瓶和胶头滴管来定容，图示中的</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不需要，但还需要玻璃棒和胶头滴管</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选项</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，配制过程中需要加水，所以经洗涤干净的容量瓶不必烘干后再使用；</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选项</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，未洗涤烧杯和玻璃棒将导致配制的溶液中溶质的物质的量减小，结果偏低。</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选项</a:t>
            </a:r>
            <a:r>
              <a:rPr lang="en-US" altLang="zh-CN" sz="2800" kern="100" dirty="0" smtClean="0">
                <a:latin typeface="Times New Roman"/>
                <a:ea typeface="华文细黑"/>
                <a:cs typeface="Courier New"/>
              </a:rPr>
              <a:t>D</a:t>
            </a:r>
            <a:r>
              <a:rPr lang="zh-CN" altLang="zh-CN" sz="2800" kern="100" dirty="0" smtClean="0">
                <a:latin typeface="Times New Roman"/>
                <a:ea typeface="华文细黑"/>
                <a:cs typeface="Times New Roman"/>
              </a:rPr>
              <a:t>，应选取</a:t>
            </a:r>
            <a:r>
              <a:rPr lang="en-US" altLang="zh-CN" sz="2800" kern="100" dirty="0" smtClean="0">
                <a:latin typeface="Times New Roman"/>
                <a:ea typeface="华文细黑"/>
                <a:cs typeface="Courier New"/>
              </a:rPr>
              <a:t>500 mL</a:t>
            </a:r>
            <a:r>
              <a:rPr lang="zh-CN" altLang="zh-CN" sz="2800" kern="100" dirty="0" smtClean="0">
                <a:latin typeface="Times New Roman"/>
                <a:ea typeface="华文细黑"/>
                <a:cs typeface="Times New Roman"/>
              </a:rPr>
              <a:t>的容量瓶进行配制，然后取出</a:t>
            </a:r>
            <a:r>
              <a:rPr lang="en-US" altLang="zh-CN" sz="2800" kern="100" dirty="0" smtClean="0">
                <a:latin typeface="Times New Roman"/>
                <a:ea typeface="华文细黑"/>
                <a:cs typeface="Courier New"/>
              </a:rPr>
              <a:t>480 mL</a:t>
            </a:r>
            <a:r>
              <a:rPr lang="zh-CN" altLang="zh-CN" sz="2800" kern="100" dirty="0" smtClean="0">
                <a:latin typeface="Times New Roman"/>
                <a:ea typeface="华文细黑"/>
                <a:cs typeface="Times New Roman"/>
              </a:rPr>
              <a:t>即可，所以需要</a:t>
            </a:r>
            <a:r>
              <a:rPr lang="en-US" altLang="zh-CN" sz="2800" kern="100" dirty="0" err="1" smtClean="0">
                <a:latin typeface="Times New Roman"/>
                <a:ea typeface="华文细黑"/>
                <a:cs typeface="Courier New"/>
              </a:rPr>
              <a:t>NaClO</a:t>
            </a:r>
            <a:r>
              <a:rPr lang="zh-CN" altLang="zh-CN" sz="2800" kern="100" dirty="0" smtClean="0">
                <a:latin typeface="Times New Roman"/>
                <a:ea typeface="华文细黑"/>
                <a:cs typeface="Times New Roman"/>
              </a:rPr>
              <a:t>的质量为</a:t>
            </a:r>
            <a:r>
              <a:rPr lang="en-US" altLang="zh-CN" sz="2800" kern="100" dirty="0" smtClean="0">
                <a:latin typeface="Times New Roman"/>
                <a:ea typeface="华文细黑"/>
                <a:cs typeface="Courier New"/>
              </a:rPr>
              <a:t>0.5 L</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4.0 </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74.5 </a:t>
            </a:r>
            <a:r>
              <a:rPr lang="en-US" altLang="zh-CN" sz="2800" kern="100" dirty="0" err="1" smtClean="0">
                <a:latin typeface="Times New Roman"/>
                <a:ea typeface="华文细黑"/>
                <a:cs typeface="Courier New"/>
              </a:rPr>
              <a:t>g·mol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149.0 g</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292666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2125" y="648350"/>
            <a:ext cx="11572430" cy="4851393"/>
          </a:xfrm>
          <a:prstGeom prst="rect">
            <a:avLst/>
          </a:prstGeom>
        </p:spPr>
        <p:txBody>
          <a:bodyPr>
            <a:spAutoFit/>
          </a:bodyPr>
          <a:lstStyle/>
          <a:p>
            <a:pPr algn="just">
              <a:lnSpc>
                <a:spcPct val="140000"/>
              </a:lnSpc>
              <a:spcAft>
                <a:spcPts val="0"/>
              </a:spcAft>
              <a:tabLst>
                <a:tab pos="1890395" algn="l"/>
              </a:tabLst>
            </a:pPr>
            <a:r>
              <a:rPr lang="en-US" altLang="zh-CN" sz="2800" kern="100" dirty="0">
                <a:latin typeface="Times New Roman"/>
                <a:ea typeface="华文细黑"/>
                <a:cs typeface="Courier New"/>
              </a:rPr>
              <a:t>(4)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与稀硫酸混合使用可增强消毒能力，某消毒小组人员用</a:t>
            </a:r>
            <a:r>
              <a:rPr lang="en-US" altLang="zh-CN" sz="2800" kern="100" dirty="0">
                <a:latin typeface="Times New Roman"/>
                <a:ea typeface="华文细黑"/>
                <a:cs typeface="Courier New"/>
              </a:rPr>
              <a:t>98%(</a:t>
            </a:r>
            <a:r>
              <a:rPr lang="zh-CN" altLang="zh-CN" sz="2800" kern="100" dirty="0">
                <a:latin typeface="Times New Roman"/>
                <a:ea typeface="华文细黑"/>
                <a:cs typeface="Times New Roman"/>
              </a:rPr>
              <a:t>密度为</a:t>
            </a:r>
            <a:r>
              <a:rPr lang="en-US" altLang="zh-CN" sz="2800" kern="100" dirty="0">
                <a:latin typeface="Times New Roman"/>
                <a:ea typeface="华文细黑"/>
                <a:cs typeface="Courier New"/>
              </a:rPr>
              <a:t>1.84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的浓硫酸配制</a:t>
            </a:r>
            <a:r>
              <a:rPr lang="en-US" altLang="zh-CN" sz="2800" kern="100" dirty="0">
                <a:latin typeface="Times New Roman"/>
                <a:ea typeface="华文细黑"/>
                <a:cs typeface="Courier New"/>
              </a:rPr>
              <a:t>2 L 2.3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的稀硫酸用于增强</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的消毒能力。</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所配制的稀硫酸中，</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的物质的量浓度为</a:t>
            </a:r>
            <a:r>
              <a:rPr lang="en-US" altLang="zh-CN" sz="2800" u="sng" kern="100" dirty="0">
                <a:latin typeface="Times New Roman"/>
                <a:ea typeface="华文细黑"/>
                <a:cs typeface="Courier New"/>
              </a:rPr>
              <a:t>        </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4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根据</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的组成可知，溶液中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40000"/>
              </a:lnSpc>
              <a:spcAft>
                <a:spcPts val="0"/>
              </a:spcAft>
              <a:tabLst>
                <a:tab pos="1890395" algn="l"/>
              </a:tabLst>
            </a:pPr>
            <a:r>
              <a:rPr lang="en-US" altLang="zh-CN" sz="2800" kern="100" dirty="0" smtClean="0">
                <a:latin typeface="宋体"/>
                <a:ea typeface="华文细黑"/>
                <a:cs typeface="Times New Roman"/>
              </a:rPr>
              <a:t>②</a:t>
            </a:r>
            <a:r>
              <a:rPr lang="zh-CN" altLang="zh-CN" sz="2800" kern="100" dirty="0" smtClean="0">
                <a:latin typeface="Times New Roman"/>
                <a:ea typeface="华文细黑"/>
                <a:cs typeface="Times New Roman"/>
              </a:rPr>
              <a:t>需用浓硫酸的体积为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mL</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4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rPr>
              <a:t>2 L 2.3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的稀硫酸中溶质的物质的量为</a:t>
            </a:r>
            <a:r>
              <a:rPr lang="en-US" altLang="zh-CN" sz="2800" kern="100" dirty="0">
                <a:latin typeface="Times New Roman"/>
                <a:ea typeface="华文细黑"/>
              </a:rPr>
              <a:t>2 L</a:t>
            </a:r>
            <a:r>
              <a:rPr lang="en-US" altLang="zh-CN" sz="2800" kern="100" dirty="0">
                <a:latin typeface="宋体"/>
                <a:ea typeface="华文细黑"/>
                <a:cs typeface="Times New Roman"/>
              </a:rPr>
              <a:t>×</a:t>
            </a:r>
            <a:r>
              <a:rPr lang="en-US" altLang="zh-CN" sz="2800" kern="100" dirty="0">
                <a:latin typeface="Times New Roman"/>
                <a:ea typeface="华文细黑"/>
              </a:rPr>
              <a:t>2.3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4.6 </a:t>
            </a:r>
            <a:r>
              <a:rPr lang="en-US" altLang="zh-CN" sz="2800" kern="100" dirty="0" err="1">
                <a:latin typeface="Times New Roman"/>
                <a:ea typeface="华文细黑"/>
              </a:rPr>
              <a:t>mol</a:t>
            </a:r>
            <a:r>
              <a:rPr lang="zh-CN" altLang="zh-CN" sz="2800" kern="100" dirty="0">
                <a:latin typeface="Times New Roman"/>
                <a:ea typeface="华文细黑"/>
                <a:cs typeface="Times New Roman"/>
              </a:rPr>
              <a:t>，设需要</a:t>
            </a:r>
            <a:r>
              <a:rPr lang="en-US" altLang="zh-CN" sz="2800" kern="100" dirty="0">
                <a:latin typeface="Times New Roman"/>
                <a:ea typeface="华文细黑"/>
              </a:rPr>
              <a:t>98%(</a:t>
            </a:r>
            <a:r>
              <a:rPr lang="zh-CN" altLang="zh-CN" sz="2800" kern="100" dirty="0">
                <a:latin typeface="Times New Roman"/>
                <a:ea typeface="华文细黑"/>
                <a:cs typeface="Times New Roman"/>
              </a:rPr>
              <a:t>密度为</a:t>
            </a:r>
            <a:r>
              <a:rPr lang="en-US" altLang="zh-CN" sz="2800" kern="100" dirty="0">
                <a:latin typeface="Times New Roman"/>
                <a:ea typeface="华文细黑"/>
              </a:rPr>
              <a:t>1.84 </a:t>
            </a:r>
            <a:r>
              <a:rPr lang="en-US" altLang="zh-CN" sz="2800" kern="100" dirty="0" err="1">
                <a:latin typeface="Times New Roman"/>
                <a:ea typeface="华文细黑"/>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3</a:t>
            </a:r>
            <a:r>
              <a:rPr lang="en-US" altLang="zh-CN" sz="2800" kern="100" dirty="0">
                <a:latin typeface="Times New Roman"/>
                <a:ea typeface="华文细黑"/>
              </a:rPr>
              <a:t>)</a:t>
            </a:r>
            <a:r>
              <a:rPr lang="zh-CN" altLang="zh-CN" sz="2800" kern="100" dirty="0">
                <a:latin typeface="Times New Roman"/>
                <a:ea typeface="华文细黑"/>
                <a:cs typeface="Times New Roman"/>
              </a:rPr>
              <a:t>的浓硫酸的体积为</a:t>
            </a:r>
            <a:r>
              <a:rPr lang="en-US" altLang="zh-CN" sz="2800" i="1" kern="100" dirty="0">
                <a:latin typeface="Times New Roman"/>
                <a:ea typeface="华文细黑"/>
              </a:rPr>
              <a:t>V</a:t>
            </a:r>
            <a:r>
              <a:rPr lang="en-US" altLang="zh-CN" sz="2800" kern="100" dirty="0">
                <a:latin typeface="Times New Roman"/>
                <a:ea typeface="华文细黑"/>
              </a:rPr>
              <a:t> mL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901361575"/>
              </p:ext>
            </p:extLst>
          </p:nvPr>
        </p:nvGraphicFramePr>
        <p:xfrm>
          <a:off x="322258" y="5458137"/>
          <a:ext cx="9693275" cy="1330325"/>
        </p:xfrm>
        <a:graphic>
          <a:graphicData uri="http://schemas.openxmlformats.org/presentationml/2006/ole">
            <mc:AlternateContent xmlns:mc="http://schemas.openxmlformats.org/markup-compatibility/2006">
              <mc:Choice xmlns:v="urn:schemas-microsoft-com:vml" Requires="v">
                <p:oleObj spid="_x0000_s62591" name="文档" r:id="rId3" imgW="9703141" imgH="1328468" progId="Word.Document.12">
                  <p:embed/>
                </p:oleObj>
              </mc:Choice>
              <mc:Fallback>
                <p:oleObj name="文档" r:id="rId3" imgW="9703141" imgH="1328468" progId="Word.Document.12">
                  <p:embed/>
                  <p:pic>
                    <p:nvPicPr>
                      <p:cNvPr id="0" name=""/>
                      <p:cNvPicPr/>
                      <p:nvPr/>
                    </p:nvPicPr>
                    <p:blipFill>
                      <a:blip r:embed="rId4"/>
                      <a:stretch>
                        <a:fillRect/>
                      </a:stretch>
                    </p:blipFill>
                    <p:spPr>
                      <a:xfrm>
                        <a:off x="322258" y="5458137"/>
                        <a:ext cx="9693275" cy="1330325"/>
                      </a:xfrm>
                      <a:prstGeom prst="rect">
                        <a:avLst/>
                      </a:prstGeom>
                    </p:spPr>
                  </p:pic>
                </p:oleObj>
              </mc:Fallback>
            </mc:AlternateContent>
          </a:graphicData>
        </a:graphic>
      </p:graphicFrame>
      <p:sp>
        <p:nvSpPr>
          <p:cNvPr id="5" name="矩形 4"/>
          <p:cNvSpPr/>
          <p:nvPr/>
        </p:nvSpPr>
        <p:spPr>
          <a:xfrm>
            <a:off x="7227541" y="2406134"/>
            <a:ext cx="633507"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4.6</a:t>
            </a:r>
            <a:endParaRPr lang="zh-CN" altLang="zh-CN" sz="2800" b="1" kern="100" dirty="0">
              <a:solidFill>
                <a:schemeClr val="accent6">
                  <a:lumMod val="75000"/>
                </a:schemeClr>
              </a:solidFill>
              <a:latin typeface="Times New Roman"/>
              <a:ea typeface="华文细黑"/>
              <a:cs typeface="Courier New"/>
            </a:endParaRPr>
          </a:p>
        </p:txBody>
      </p:sp>
      <p:sp>
        <p:nvSpPr>
          <p:cNvPr id="6" name="矩形 5"/>
          <p:cNvSpPr/>
          <p:nvPr/>
        </p:nvSpPr>
        <p:spPr>
          <a:xfrm>
            <a:off x="3833005" y="3599790"/>
            <a:ext cx="723275"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250</a:t>
            </a:r>
            <a:endParaRPr lang="zh-CN" altLang="zh-CN" sz="2800" b="1" kern="100" dirty="0">
              <a:solidFill>
                <a:schemeClr val="accent6">
                  <a:lumMod val="75000"/>
                </a:schemeClr>
              </a:solidFill>
              <a:latin typeface="Times New Roman"/>
              <a:ea typeface="华文细黑"/>
              <a:cs typeface="Courier New"/>
            </a:endParaRPr>
          </a:p>
        </p:txBody>
      </p:sp>
      <p:sp>
        <p:nvSpPr>
          <p:cNvPr id="22"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505553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blinds(horizontal)">
                                      <p:cBhvr>
                                        <p:cTn id="17" dur="500"/>
                                        <p:tgtEl>
                                          <p:spTgt spid="4">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
                                            <p:txEl>
                                              <p:pRg st="2" end="2"/>
                                            </p:txEl>
                                          </p:spTgt>
                                        </p:tgtEl>
                                      </p:cBhvr>
                                    </p:animEffect>
                                    <p:set>
                                      <p:cBhvr>
                                        <p:cTn id="30" dur="1" fill="hold">
                                          <p:stCondLst>
                                            <p:cond delay="499"/>
                                          </p:stCondLst>
                                        </p:cTn>
                                        <p:tgtEl>
                                          <p:spTgt spid="4">
                                            <p:txEl>
                                              <p:pRg st="2" end="2"/>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xEl>
                                              <p:pRg st="4" end="4"/>
                                            </p:txEl>
                                          </p:spTgt>
                                        </p:tgtEl>
                                      </p:cBhvr>
                                    </p:animEffect>
                                    <p:set>
                                      <p:cBhvr>
                                        <p:cTn id="33" dur="1" fill="hold">
                                          <p:stCondLst>
                                            <p:cond delay="499"/>
                                          </p:stCondLst>
                                        </p:cTn>
                                        <p:tgtEl>
                                          <p:spTgt spid="4">
                                            <p:txEl>
                                              <p:pRg st="4" end="4"/>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7"/>
                  </p:tgtEl>
                </p:cond>
              </p:nextCondLst>
            </p:seq>
          </p:childTnLst>
        </p:cTn>
      </p:par>
    </p:tnLst>
    <p:bldLst>
      <p:bldP spid="5" grpId="0"/>
      <p:bldP spid="5" grpId="1"/>
      <p:bldP spid="6" grpId="0"/>
      <p:bldP spid="6" grpId="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HX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0070" y="2166711"/>
            <a:ext cx="5115014" cy="3749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42238" y="742348"/>
            <a:ext cx="11524006" cy="194873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工业上用重铬酸钠</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结晶后的母液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含少量杂质</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生产重铬酸钾</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工艺流程及相关物质溶解度曲线如图：</a:t>
            </a:r>
            <a:endParaRPr lang="zh-CN" altLang="zh-CN" sz="2800" kern="100" dirty="0">
              <a:effectLst/>
              <a:latin typeface="宋体"/>
              <a:cs typeface="Courier New"/>
            </a:endParaRPr>
          </a:p>
        </p:txBody>
      </p:sp>
      <p:pic>
        <p:nvPicPr>
          <p:cNvPr id="63490" name="Picture 2" descr="HX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46" y="2895281"/>
            <a:ext cx="6333020" cy="296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1">
            <a:hlinkClick r:id="rId4"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5"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6"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7"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8"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9"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0"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1"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2"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3"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4"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5"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6"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7"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6192" y="909514"/>
            <a:ext cx="11572430" cy="397031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由</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生产</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的化学方程式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___________________________</a:t>
            </a:r>
            <a:endParaRPr lang="en-US" altLang="zh-CN" sz="2800" u="sng" kern="100" dirty="0" smtClean="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________,</a:t>
            </a:r>
            <a:r>
              <a:rPr lang="zh-CN" altLang="zh-CN" sz="2800" kern="100" dirty="0" smtClean="0">
                <a:latin typeface="Times New Roman"/>
                <a:ea typeface="华文细黑"/>
                <a:cs typeface="Times New Roman"/>
              </a:rPr>
              <a:t>通过</a:t>
            </a:r>
            <a:r>
              <a:rPr lang="zh-CN" altLang="zh-CN" sz="2800" kern="100" dirty="0">
                <a:latin typeface="Times New Roman"/>
                <a:ea typeface="华文细黑"/>
                <a:cs typeface="Times New Roman"/>
              </a:rPr>
              <a:t>冷却结晶析出大量</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的原因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Times New Roman"/>
              </a:rPr>
              <a:t>____________________</a:t>
            </a: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Cr</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7</a:t>
            </a:r>
            <a:r>
              <a:rPr lang="zh-CN" altLang="zh-CN" sz="2800" kern="100" dirty="0">
                <a:latin typeface="Times New Roman"/>
                <a:ea typeface="华文细黑"/>
                <a:cs typeface="Times New Roman"/>
              </a:rPr>
              <a:t>与</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发生复分解反应，化学方程式为</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，根据图像可知，低温下</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溶解度远小于其他组分，随温度的降低，</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的溶解度明显减小</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矩形 5"/>
          <p:cNvSpPr/>
          <p:nvPr/>
        </p:nvSpPr>
        <p:spPr>
          <a:xfrm>
            <a:off x="6925194" y="957784"/>
            <a:ext cx="4902624" cy="523220"/>
          </a:xfrm>
          <a:prstGeom prst="rect">
            <a:avLst/>
          </a:prstGeom>
        </p:spPr>
        <p:txBody>
          <a:bodyPr wrap="none">
            <a:spAutoFit/>
          </a:bodyPr>
          <a:lstStyle/>
          <a:p>
            <a:r>
              <a:rPr lang="en-US" altLang="zh-CN" sz="2800" kern="100" dirty="0">
                <a:solidFill>
                  <a:srgbClr val="E36C0A"/>
                </a:solidFill>
                <a:latin typeface="Times New Roman"/>
                <a:ea typeface="华文细黑"/>
                <a:cs typeface="Courier New"/>
              </a:rPr>
              <a:t>Na</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Cr</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7</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2KCl</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=K</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Cr</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7</a:t>
            </a:r>
            <a:r>
              <a:rPr lang="zh-CN" altLang="zh-CN" sz="2800" kern="100" dirty="0" smtClean="0">
                <a:solidFill>
                  <a:srgbClr val="E36C0A"/>
                </a:solidFill>
                <a:latin typeface="Times New Roman"/>
                <a:ea typeface="华文细黑"/>
                <a:cs typeface="Times New Roman"/>
              </a:rPr>
              <a:t>＋</a:t>
            </a:r>
            <a:endParaRPr lang="zh-CN" altLang="en-US" sz="2800" dirty="0"/>
          </a:p>
        </p:txBody>
      </p:sp>
      <p:sp>
        <p:nvSpPr>
          <p:cNvPr id="8" name="矩形 7"/>
          <p:cNvSpPr/>
          <p:nvPr/>
        </p:nvSpPr>
        <p:spPr>
          <a:xfrm>
            <a:off x="478582" y="1661836"/>
            <a:ext cx="1120820" cy="523220"/>
          </a:xfrm>
          <a:prstGeom prst="rect">
            <a:avLst/>
          </a:prstGeom>
        </p:spPr>
        <p:txBody>
          <a:bodyPr wrap="none">
            <a:spAutoFit/>
          </a:bodyPr>
          <a:lstStyle/>
          <a:p>
            <a:pPr lvl="0"/>
            <a:r>
              <a:rPr lang="en-US" altLang="zh-CN" sz="2800" kern="100" dirty="0">
                <a:solidFill>
                  <a:srgbClr val="E36C0A"/>
                </a:solidFill>
                <a:latin typeface="Times New Roman"/>
                <a:ea typeface="华文细黑"/>
                <a:cs typeface="Courier New"/>
              </a:rPr>
              <a:t>2NaCl</a:t>
            </a:r>
            <a:endParaRPr lang="zh-CN" altLang="en-US" sz="2800" dirty="0">
              <a:solidFill>
                <a:prstClr val="black"/>
              </a:solidFill>
            </a:endParaRPr>
          </a:p>
        </p:txBody>
      </p:sp>
      <p:sp>
        <p:nvSpPr>
          <p:cNvPr id="10" name="矩形 9"/>
          <p:cNvSpPr/>
          <p:nvPr/>
        </p:nvSpPr>
        <p:spPr>
          <a:xfrm>
            <a:off x="229352" y="1476871"/>
            <a:ext cx="11524006" cy="1384995"/>
          </a:xfrm>
          <a:prstGeom prst="rect">
            <a:avLst/>
          </a:prstGeom>
        </p:spPr>
        <p:txBody>
          <a:bodyPr>
            <a:spAutoFit/>
          </a:bodyPr>
          <a:lstStyle/>
          <a:p>
            <a:pPr lvl="0" algn="just">
              <a:lnSpc>
                <a:spcPct val="150000"/>
              </a:lnSpc>
              <a:tabLst>
                <a:tab pos="1890395" algn="l"/>
              </a:tabLst>
            </a:pP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低温</a:t>
            </a:r>
            <a:r>
              <a:rPr lang="zh-CN" altLang="zh-CN" sz="2800" kern="100" dirty="0">
                <a:solidFill>
                  <a:srgbClr val="E36C0A"/>
                </a:solidFill>
                <a:latin typeface="Times New Roman"/>
                <a:ea typeface="华文细黑"/>
                <a:cs typeface="Times New Roman"/>
              </a:rPr>
              <a:t>下</a:t>
            </a:r>
            <a:r>
              <a:rPr lang="en-US" altLang="zh-CN" sz="2800" kern="100" dirty="0">
                <a:solidFill>
                  <a:srgbClr val="E36C0A"/>
                </a:solidFill>
                <a:latin typeface="Times New Roman"/>
                <a:ea typeface="华文细黑"/>
                <a:cs typeface="Courier New"/>
              </a:rPr>
              <a:t>K</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Cr</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7</a:t>
            </a:r>
            <a:r>
              <a:rPr lang="zh-CN" altLang="zh-CN" sz="2800" kern="100" dirty="0">
                <a:solidFill>
                  <a:srgbClr val="E36C0A"/>
                </a:solidFill>
                <a:latin typeface="Times New Roman"/>
                <a:ea typeface="华文细黑"/>
                <a:cs typeface="Times New Roman"/>
              </a:rPr>
              <a:t>溶解度远小于其他组分，随温度的降低，</a:t>
            </a:r>
            <a:r>
              <a:rPr lang="en-US" altLang="zh-CN" sz="2800" kern="100" dirty="0">
                <a:solidFill>
                  <a:srgbClr val="E36C0A"/>
                </a:solidFill>
                <a:latin typeface="Times New Roman"/>
                <a:ea typeface="华文细黑"/>
                <a:cs typeface="Courier New"/>
              </a:rPr>
              <a:t>K</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Cr</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7</a:t>
            </a:r>
            <a:r>
              <a:rPr lang="zh-CN" altLang="zh-CN" sz="2800" kern="100" dirty="0">
                <a:solidFill>
                  <a:srgbClr val="E36C0A"/>
                </a:solidFill>
                <a:latin typeface="Times New Roman"/>
                <a:ea typeface="华文细黑"/>
                <a:cs typeface="Times New Roman"/>
              </a:rPr>
              <a:t>溶解度明显减小</a:t>
            </a:r>
            <a:r>
              <a:rPr lang="en-US" altLang="zh-CN" sz="2800" kern="100" dirty="0">
                <a:solidFill>
                  <a:srgbClr val="E36C0A"/>
                </a:solidFill>
                <a:latin typeface="Times New Roman"/>
                <a:ea typeface="华文细黑"/>
                <a:cs typeface="Courier New"/>
              </a:rPr>
              <a:t>(</a:t>
            </a:r>
            <a:r>
              <a:rPr lang="zh-CN" altLang="zh-CN" sz="2800" kern="100" dirty="0">
                <a:solidFill>
                  <a:srgbClr val="E36C0A"/>
                </a:solidFill>
                <a:latin typeface="Times New Roman"/>
                <a:ea typeface="华文细黑"/>
                <a:cs typeface="Times New Roman"/>
              </a:rPr>
              <a:t>合理即可</a:t>
            </a:r>
            <a:r>
              <a:rPr lang="en-US" altLang="zh-CN" sz="2800" kern="100" dirty="0" smtClean="0">
                <a:solidFill>
                  <a:srgbClr val="E36C0A"/>
                </a:solidFill>
                <a:latin typeface="Times New Roman"/>
                <a:ea typeface="华文细黑"/>
                <a:cs typeface="Courier New"/>
              </a:rPr>
              <a:t>)</a:t>
            </a:r>
            <a:endParaRPr lang="zh-CN" altLang="zh-CN" sz="2800" kern="100" dirty="0">
              <a:solidFill>
                <a:prstClr val="black"/>
              </a:solidFill>
              <a:latin typeface="宋体"/>
              <a:cs typeface="Courier New"/>
            </a:endParaRPr>
          </a:p>
        </p:txBody>
      </p:sp>
      <p:sp>
        <p:nvSpPr>
          <p:cNvPr id="22"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3">
                                            <p:txEl>
                                              <p:pRg st="3" end="3"/>
                                            </p:txEl>
                                          </p:spTgt>
                                        </p:tgtEl>
                                      </p:cBhvr>
                                    </p:animEffect>
                                    <p:set>
                                      <p:cBhvr>
                                        <p:cTn id="23" dur="1" fill="hold">
                                          <p:stCondLst>
                                            <p:cond delay="499"/>
                                          </p:stCondLst>
                                        </p:cTn>
                                        <p:tgtEl>
                                          <p:spTgt spid="3">
                                            <p:txEl>
                                              <p:pRg st="3" end="3"/>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37"/>
                  </p:tgtEl>
                </p:cond>
              </p:nextCondLst>
            </p:seq>
          </p:childTnLst>
        </p:cTn>
      </p:par>
    </p:tnLst>
    <p:bldLst>
      <p:bldP spid="3" grpId="0" uiExpand="1" build="allAtOnce"/>
      <p:bldP spid="6" grpId="0"/>
      <p:bldP spid="6" grpId="1"/>
      <p:bldP spid="8" grpId="0"/>
      <p:bldP spid="8" grpId="1"/>
      <p:bldP spid="10" grpId="0"/>
      <p:bldP spid="10" grpId="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550" y="631642"/>
            <a:ext cx="11590546" cy="5909310"/>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母液中加碱液调</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的目的是</a:t>
            </a:r>
            <a:r>
              <a:rPr lang="en-US" altLang="zh-CN" sz="2800" u="sng" kern="100" dirty="0">
                <a:latin typeface="Times New Roman"/>
                <a:ea typeface="华文细黑"/>
                <a:cs typeface="Courier New"/>
              </a:rPr>
              <a:t>                  </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加</a:t>
            </a:r>
            <a:r>
              <a:rPr lang="zh-CN" altLang="zh-CN" sz="2800" kern="100" dirty="0">
                <a:latin typeface="Times New Roman"/>
                <a:ea typeface="华文细黑"/>
                <a:cs typeface="Times New Roman"/>
              </a:rPr>
              <a:t>碱使</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生成沉淀而除去</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主要为</a:t>
            </a:r>
            <a:r>
              <a:rPr lang="en-US" altLang="zh-CN" sz="2800" u="sng" kern="100" dirty="0">
                <a:latin typeface="Times New Roman"/>
                <a:ea typeface="华文细黑"/>
                <a:cs typeface="Courier New"/>
              </a:rPr>
              <a:t>          </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主要为</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溶解度的大小，高温浓缩时，</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析出，所以固体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主要为</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；冷却结晶时，</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析出，所以固体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主要为</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用热水洗涤固体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，回收的洗涤液转移到母液</a:t>
            </a:r>
            <a:r>
              <a:rPr lang="en-US" altLang="zh-CN" sz="2800" u="sng" kern="100" dirty="0">
                <a:latin typeface="Times New Roman"/>
                <a:ea typeface="华文细黑"/>
                <a:cs typeface="Courier New"/>
              </a:rPr>
              <a:t>        </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中，既能提高产率又可使能耗最低。</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用</a:t>
            </a:r>
            <a:r>
              <a:rPr lang="zh-CN" altLang="zh-CN" sz="2800" kern="100" dirty="0">
                <a:latin typeface="Times New Roman"/>
                <a:ea typeface="华文细黑"/>
                <a:cs typeface="Times New Roman"/>
              </a:rPr>
              <a:t>热水洗涤固体</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，洗涤液中含有</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，所以洗涤液转移到母液</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中，既能提高产率又能使能耗最低</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6840353" y="549474"/>
            <a:ext cx="1620957" cy="656846"/>
          </a:xfrm>
          <a:prstGeom prst="rect">
            <a:avLst/>
          </a:prstGeom>
        </p:spPr>
        <p:txBody>
          <a:bodyPr wrap="none">
            <a:spAutoFit/>
          </a:bodyPr>
          <a:lstStyle/>
          <a:p>
            <a:pPr lvl="0" algn="just">
              <a:lnSpc>
                <a:spcPct val="150000"/>
              </a:lnSpc>
              <a:tabLst>
                <a:tab pos="1890395" algn="l"/>
              </a:tabLst>
            </a:pPr>
            <a:r>
              <a:rPr lang="zh-CN" altLang="zh-CN" sz="2800" kern="100" dirty="0">
                <a:solidFill>
                  <a:srgbClr val="E36C0A"/>
                </a:solidFill>
                <a:latin typeface="Times New Roman"/>
                <a:ea typeface="华文细黑"/>
                <a:cs typeface="Times New Roman"/>
              </a:rPr>
              <a:t>除去</a:t>
            </a:r>
            <a:r>
              <a:rPr lang="en-US" altLang="zh-CN" sz="2800" kern="100" dirty="0">
                <a:solidFill>
                  <a:srgbClr val="E36C0A"/>
                </a:solidFill>
                <a:latin typeface="Times New Roman"/>
                <a:ea typeface="华文细黑"/>
                <a:cs typeface="Courier New"/>
              </a:rPr>
              <a:t>Fe</a:t>
            </a:r>
            <a:r>
              <a:rPr lang="en-US" altLang="zh-CN" sz="2800" kern="100" baseline="30000" dirty="0">
                <a:solidFill>
                  <a:srgbClr val="E36C0A"/>
                </a:solidFill>
                <a:latin typeface="Times New Roman"/>
                <a:ea typeface="华文细黑"/>
                <a:cs typeface="Courier New"/>
              </a:rPr>
              <a:t>3</a:t>
            </a:r>
            <a:r>
              <a:rPr lang="zh-CN" altLang="zh-CN" sz="2800" kern="100" baseline="30000" dirty="0">
                <a:solidFill>
                  <a:srgbClr val="E36C0A"/>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6" name="矩形 5"/>
          <p:cNvSpPr/>
          <p:nvPr/>
        </p:nvSpPr>
        <p:spPr>
          <a:xfrm>
            <a:off x="2700670" y="2020114"/>
            <a:ext cx="941283" cy="523220"/>
          </a:xfrm>
          <a:prstGeom prst="rect">
            <a:avLst/>
          </a:prstGeom>
        </p:spPr>
        <p:txBody>
          <a:bodyPr wrap="none">
            <a:spAutoFit/>
          </a:bodyPr>
          <a:lstStyle/>
          <a:p>
            <a:r>
              <a:rPr lang="en-US" altLang="zh-CN" sz="2800" kern="100" dirty="0" err="1" smtClean="0">
                <a:solidFill>
                  <a:srgbClr val="E36C0A"/>
                </a:solidFill>
                <a:latin typeface="Times New Roman"/>
                <a:ea typeface="华文细黑"/>
                <a:cs typeface="Courier New"/>
              </a:rPr>
              <a:t>NaCl</a:t>
            </a:r>
            <a:endParaRPr lang="zh-CN" altLang="en-US" dirty="0"/>
          </a:p>
        </p:txBody>
      </p:sp>
      <p:sp>
        <p:nvSpPr>
          <p:cNvPr id="8" name="矩形 7"/>
          <p:cNvSpPr/>
          <p:nvPr/>
        </p:nvSpPr>
        <p:spPr>
          <a:xfrm>
            <a:off x="7638742" y="1950150"/>
            <a:ext cx="1423788" cy="523220"/>
          </a:xfrm>
          <a:prstGeom prst="rect">
            <a:avLst/>
          </a:prstGeom>
        </p:spPr>
        <p:txBody>
          <a:bodyPr wrap="none">
            <a:spAutoFit/>
          </a:bodyPr>
          <a:lstStyle/>
          <a:p>
            <a:r>
              <a:rPr lang="en-US" altLang="zh-CN" sz="2800" kern="100" dirty="0">
                <a:solidFill>
                  <a:srgbClr val="E36C0A"/>
                </a:solidFill>
                <a:latin typeface="Times New Roman"/>
                <a:ea typeface="华文细黑"/>
                <a:cs typeface="Courier New"/>
              </a:rPr>
              <a:t>K</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Cr</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7</a:t>
            </a:r>
            <a:endParaRPr lang="zh-CN" altLang="en-US" dirty="0"/>
          </a:p>
        </p:txBody>
      </p:sp>
      <p:sp>
        <p:nvSpPr>
          <p:cNvPr id="10" name="矩形 9"/>
          <p:cNvSpPr/>
          <p:nvPr/>
        </p:nvSpPr>
        <p:spPr>
          <a:xfrm>
            <a:off x="7989579" y="3810391"/>
            <a:ext cx="543739" cy="637675"/>
          </a:xfrm>
          <a:prstGeom prst="rect">
            <a:avLst/>
          </a:prstGeom>
        </p:spPr>
        <p:txBody>
          <a:bodyPr wrap="none">
            <a:spAutoFit/>
          </a:bodyPr>
          <a:lstStyle/>
          <a:p>
            <a:pPr lvl="0" algn="just">
              <a:lnSpc>
                <a:spcPct val="150000"/>
              </a:lnSpc>
              <a:tabLst>
                <a:tab pos="1890395" algn="l"/>
              </a:tabLst>
            </a:pPr>
            <a:r>
              <a:rPr lang="en-US" altLang="zh-CN" sz="2800" kern="100" dirty="0" smtClean="0">
                <a:solidFill>
                  <a:srgbClr val="E36C0A"/>
                </a:solidFill>
                <a:latin typeface="宋体"/>
                <a:ea typeface="华文细黑"/>
                <a:cs typeface="Times New Roman"/>
              </a:rPr>
              <a:t>Ⅱ</a:t>
            </a:r>
            <a:endParaRPr lang="zh-CN" altLang="zh-CN" sz="2800" kern="100" dirty="0">
              <a:solidFill>
                <a:prstClr val="black"/>
              </a:solidFill>
              <a:latin typeface="宋体"/>
              <a:cs typeface="Courier New"/>
            </a:endParaRPr>
          </a:p>
        </p:txBody>
      </p:sp>
      <p:sp>
        <p:nvSpPr>
          <p:cNvPr id="23"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8" name="圆角矩形 3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555231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blinds(horizontal)">
                                      <p:cBhvr>
                                        <p:cTn id="30" dur="500"/>
                                        <p:tgtEl>
                                          <p:spTgt spid="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linds(horizontal)">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500"/>
                                        <p:tgtEl>
                                          <p:spTgt spid="5">
                                            <p:txEl>
                                              <p:pRg st="1" end="1"/>
                                            </p:txEl>
                                          </p:spTgt>
                                        </p:tgtEl>
                                      </p:cBhvr>
                                    </p:animEffect>
                                    <p:set>
                                      <p:cBhvr>
                                        <p:cTn id="40" dur="1" fill="hold">
                                          <p:stCondLst>
                                            <p:cond delay="499"/>
                                          </p:stCondLst>
                                        </p:cTn>
                                        <p:tgtEl>
                                          <p:spTgt spid="5">
                                            <p:txEl>
                                              <p:pRg st="1" end="1"/>
                                            </p:txEl>
                                          </p:spTgt>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5">
                                            <p:txEl>
                                              <p:pRg st="3" end="3"/>
                                            </p:txEl>
                                          </p:spTgt>
                                        </p:tgtEl>
                                      </p:cBhvr>
                                    </p:animEffect>
                                    <p:set>
                                      <p:cBhvr>
                                        <p:cTn id="43" dur="1" fill="hold">
                                          <p:stCondLst>
                                            <p:cond delay="499"/>
                                          </p:stCondLst>
                                        </p:cTn>
                                        <p:tgtEl>
                                          <p:spTgt spid="5">
                                            <p:txEl>
                                              <p:pRg st="3" end="3"/>
                                            </p:txEl>
                                          </p:spTgt>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5">
                                            <p:txEl>
                                              <p:pRg st="5" end="5"/>
                                            </p:txEl>
                                          </p:spTgt>
                                        </p:tgtEl>
                                      </p:cBhvr>
                                    </p:animEffect>
                                    <p:set>
                                      <p:cBhvr>
                                        <p:cTn id="46" dur="1" fill="hold">
                                          <p:stCondLst>
                                            <p:cond delay="499"/>
                                          </p:stCondLst>
                                        </p:cTn>
                                        <p:tgtEl>
                                          <p:spTgt spid="5">
                                            <p:txEl>
                                              <p:pRg st="5" end="5"/>
                                            </p:txEl>
                                          </p:spTgt>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3"/>
                                        </p:tgtEl>
                                      </p:cBhvr>
                                    </p:animEffect>
                                    <p:set>
                                      <p:cBhvr>
                                        <p:cTn id="49" dur="1" fill="hold">
                                          <p:stCondLst>
                                            <p:cond delay="499"/>
                                          </p:stCondLst>
                                        </p:cTn>
                                        <p:tgtEl>
                                          <p:spTgt spid="3"/>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8"/>
                                        </p:tgtEl>
                                      </p:cBhvr>
                                    </p:animEffect>
                                    <p:set>
                                      <p:cBhvr>
                                        <p:cTn id="55" dur="1" fill="hold">
                                          <p:stCondLst>
                                            <p:cond delay="499"/>
                                          </p:stCondLst>
                                        </p:cTn>
                                        <p:tgtEl>
                                          <p:spTgt spid="8"/>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0"/>
                                        </p:tgtEl>
                                      </p:cBhvr>
                                    </p:animEffect>
                                    <p:set>
                                      <p:cBhvr>
                                        <p:cTn id="58"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38"/>
                  </p:tgtEl>
                </p:cond>
              </p:nextCondLst>
            </p:seq>
          </p:childTnLst>
        </p:cTn>
      </p:par>
    </p:tnLst>
    <p:bldLst>
      <p:bldP spid="5" grpId="0" uiExpand="1" build="allAtOnce"/>
      <p:bldP spid="3" grpId="0"/>
      <p:bldP spid="3" grpId="1"/>
      <p:bldP spid="6" grpId="0"/>
      <p:bldP spid="6" grpId="1"/>
      <p:bldP spid="8" grpId="0"/>
      <p:bldP spid="8" grpId="1"/>
      <p:bldP spid="10" grpId="0"/>
      <p:bldP spid="10" grpId="1"/>
    </p:bld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5054</TotalTime>
  <Words>5367</Words>
  <Application>Microsoft Office PowerPoint</Application>
  <PresentationFormat>自定义</PresentationFormat>
  <Paragraphs>1210</Paragraphs>
  <Slides>102</Slides>
  <Notes>2</Notes>
  <HiddenSlides>20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102</vt:i4>
      </vt:variant>
    </vt:vector>
  </HeadingPairs>
  <TitlesOfParts>
    <vt:vector size="105" baseType="lpstr">
      <vt:lpstr>6_Office 主题</vt:lpstr>
      <vt:lpstr>文档</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1095</cp:revision>
  <dcterms:created xsi:type="dcterms:W3CDTF">2014-11-27T01:03:08Z</dcterms:created>
  <dcterms:modified xsi:type="dcterms:W3CDTF">2016-06-02T15:20:48Z</dcterms:modified>
</cp:coreProperties>
</file>